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4"/>
  </p:handoutMasterIdLst>
  <p:sldIdLst>
    <p:sldId id="282" r:id="rId4"/>
    <p:sldId id="450" r:id="rId6"/>
    <p:sldId id="476" r:id="rId7"/>
    <p:sldId id="485" r:id="rId8"/>
    <p:sldId id="379" r:id="rId9"/>
    <p:sldId id="478" r:id="rId10"/>
    <p:sldId id="265" r:id="rId11"/>
    <p:sldId id="484" r:id="rId12"/>
    <p:sldId id="430" r:id="rId13"/>
    <p:sldId id="464" r:id="rId14"/>
    <p:sldId id="465" r:id="rId15"/>
    <p:sldId id="479" r:id="rId16"/>
    <p:sldId id="481" r:id="rId17"/>
    <p:sldId id="483" r:id="rId18"/>
    <p:sldId id="480" r:id="rId19"/>
    <p:sldId id="473" r:id="rId20"/>
    <p:sldId id="474" r:id="rId21"/>
    <p:sldId id="475" r:id="rId22"/>
    <p:sldId id="449" r:id="rId23"/>
  </p:sldIdLst>
  <p:sldSz cx="24384000" cy="13716000"/>
  <p:notesSz cx="6858000" cy="9144000"/>
  <p:custDataLst>
    <p:tags r:id="rId2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85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4830"/>
  </p:normalViewPr>
  <p:slideViewPr>
    <p:cSldViewPr snapToGrid="0" snapToObjects="1">
      <p:cViewPr varScale="1">
        <p:scale>
          <a:sx n="44" d="100"/>
          <a:sy n="44" d="100"/>
        </p:scale>
        <p:origin x="5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40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EEB816B-E79C-456D-86C0-0A5913EB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应用开发工作量大，复杂性高，人力成本巨大，开发周期长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应用系统质量和交付周期不可控、风险很大，软硬件故障容易导致丢失或损坏数据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无法与各类 OR 映射中间件（比如 hibernate ）和低代码产品/方案协作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水平弹性扩容等常用集群管理功能需要停止服务手动完成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无法实现全局一致性的时间点数据恢复，需要大量时间的人工介入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缺乏集成化的运维、监控、告警、故障分析平台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indent="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indent="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EEB816B-E79C-456D-86C0-0A5913EB9F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indent="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indent="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在当今世界几乎所有行业所有公司都有数据管理需求，而其中大多数数据就是关系数据。</a:t>
            </a:r>
            <a:endParaRPr lang="zh-CN" altLang="en-US"/>
          </a:p>
          <a:p>
            <a:r>
              <a:rPr lang="zh-CN" altLang="en-US"/>
              <a:t>所以关系数据库系统</a:t>
            </a:r>
            <a:r>
              <a:rPr lang="en-US" altLang="zh-CN"/>
              <a:t> </a:t>
            </a:r>
            <a:r>
              <a:rPr lang="zh-CN" altLang="en-US"/>
              <a:t>是各行业数字化，信息化和智能化的关键基础设施。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在当今世界几乎所有行业所有公司都有数据管理需求，而其中大多数数据就是关系数据。</a:t>
            </a:r>
            <a:endParaRPr lang="zh-CN" altLang="en-US"/>
          </a:p>
          <a:p>
            <a:r>
              <a:rPr lang="zh-CN" altLang="en-US"/>
              <a:t>所以关系数据库系统</a:t>
            </a:r>
            <a:r>
              <a:rPr lang="en-US" altLang="zh-CN"/>
              <a:t> </a:t>
            </a:r>
            <a:r>
              <a:rPr lang="zh-CN" altLang="en-US"/>
              <a:t>是各行业数字化，信息化和智能化的关键基础设施。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 indent="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None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lnSpc>
                <a:spcPts val="3540"/>
              </a:lnSpc>
            </a:pP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kunlunbase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站在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pg&amp;mysql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两个巨人的肩膀上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---pg&amp;mysql, 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它们是全世界用户数量最大的开源数据库。我们基于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pg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开发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kunlun-server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计算节点，基于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mysql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开发了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kunlun-storage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存储节点，把它们改造成为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kunlunbase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的两大核心模块。我们在这两大模块中做了大量内核开发，把二者揉合为一个有机协作的整体。我们希望充分发挥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pg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的强大的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olap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分析能力以及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mysql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的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oltp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事务处理在重负载下的稳定的高性能优势，同时利用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mysql binlog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开放的数据变更流（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CDC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）生态，产生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1+1 &gt;&gt;2 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的效果，并且规避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pg&amp;mysql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各自的短处和缺点。在此基础之上我们还完全自研了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clustermgr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，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nodemgr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，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 xpanel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等集群管理模块，所有这些核心组件共同形成了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kunlunbase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。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en-US" altLang="zh-CN">
                <a:sym typeface="+mn-ea"/>
              </a:rPr>
              <a:t>KunlunBase</a:t>
            </a:r>
            <a:r>
              <a:rPr lang="zh-CN" altLang="en-US">
                <a:sym typeface="+mn-ea"/>
              </a:rPr>
              <a:t>同时支持</a:t>
            </a:r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PostgreSQL </a:t>
            </a:r>
            <a:r>
              <a:rPr lang="zh-CN" altLang="en-US">
                <a:sym typeface="+mn-ea"/>
              </a:rPr>
              <a:t>连接协议，支持标准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语法和</a:t>
            </a:r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PostgreSQL</a:t>
            </a:r>
            <a:r>
              <a:rPr lang="zh-CN" altLang="en-US">
                <a:sym typeface="+mn-ea"/>
              </a:rPr>
              <a:t>私有语法，使用标准</a:t>
            </a:r>
            <a:r>
              <a:rPr lang="en-US" altLang="zh-CN">
                <a:sym typeface="+mn-ea"/>
              </a:rPr>
              <a:t>SQL</a:t>
            </a:r>
            <a:r>
              <a:rPr lang="zh-CN" altLang="en-US">
                <a:sym typeface="+mn-ea"/>
              </a:rPr>
              <a:t>以及</a:t>
            </a:r>
            <a:r>
              <a:rPr lang="en-US" altLang="zh-CN">
                <a:sym typeface="+mn-ea"/>
              </a:rPr>
              <a:t> 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MySQL 和 PostgreSQL 的应用均可以无缝接入 KunlunBase集群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用户可定制数据分片（sharding）策略，自动完成数据拆分和查询，自动不停服的水平弹性扩容。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通过分布式事务处理机制支持可靠容错的跨分片的数据写入，确保节点故障时的数据一致性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通过分布式查询处理支持任何合法的</a:t>
            </a:r>
            <a:r>
              <a:rPr lang="en-US" altLang="zh-CN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SQL</a:t>
            </a: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语句跨分配查询数据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endParaRPr lang="zh-CN" altLang="en-US"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>
                <a:sym typeface="+mn-ea"/>
              </a:rPr>
              <a:t>高可扩展性：多个计算节点和存储节点同时承担数据读写访问负载，并且支持多层并发查询处理，充分发挥大量低成本硬件和多核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的性能</a:t>
            </a:r>
            <a:endParaRPr lang="zh-CN" altLang="en-US">
              <a:sym typeface="+mn-ea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>
                <a:sym typeface="+mn-ea"/>
              </a:rPr>
              <a:t>存储集群</a:t>
            </a:r>
            <a:r>
              <a:rPr lang="en-US" altLang="zh-CN">
                <a:sym typeface="+mn-ea"/>
              </a:rPr>
              <a:t>fullsync</a:t>
            </a:r>
            <a:r>
              <a:rPr lang="zh-CN" altLang="en-US">
                <a:sym typeface="+mn-ea"/>
              </a:rPr>
              <a:t>高可用机制，主备节点同时宕机仍然不丢失数据</a:t>
            </a: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r>
              <a:rPr lang="en-US" altLang="zh-CN"/>
              <a:t>DBA</a:t>
            </a:r>
            <a:r>
              <a:rPr lang="zh-CN" altLang="en-US"/>
              <a:t>按需增加计算节点和存储集群，自动完成</a:t>
            </a:r>
            <a:r>
              <a:rPr lang="zh-CN" altLang="en-US">
                <a:sym typeface="+mn-ea"/>
              </a:rPr>
              <a:t>水平弹性扩容</a:t>
            </a: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r>
              <a:rPr lang="zh-CN" altLang="en-US"/>
              <a:t>所有模块都有自动的高可用机制，没有单点故障，任何节点宕机不影响集群运行</a:t>
            </a: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r>
              <a:rPr lang="en-US" altLang="zh-CN"/>
              <a:t>OLTP</a:t>
            </a:r>
            <a:r>
              <a:rPr lang="zh-CN" altLang="en-US"/>
              <a:t>：计算节点和存储集群主节点；</a:t>
            </a:r>
            <a:r>
              <a:rPr lang="en-US" altLang="zh-CN"/>
              <a:t> OLAP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专备的计算节点和存储集群的备机</a:t>
            </a:r>
            <a:r>
              <a:rPr lang="en-US" altLang="zh-CN"/>
              <a:t>  </a:t>
            </a:r>
            <a:r>
              <a:rPr lang="zh-CN" altLang="en-US"/>
              <a:t>因而互不干扰</a:t>
            </a:r>
            <a:endParaRPr lang="zh-CN" altLang="en-US"/>
          </a:p>
          <a:p>
            <a:pPr eaLnBrk="1" fontAlgn="auto" hangingPunct="1">
              <a:lnSpc>
                <a:spcPts val="3540"/>
              </a:lnSpc>
            </a:pP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Arial" panose="020B0604020202020204"/>
            </a:endParaRPr>
          </a:p>
          <a:p>
            <a:pPr eaLnBrk="1" fontAlgn="auto" hangingPunct="1">
              <a:lnSpc>
                <a:spcPts val="3540"/>
              </a:lnSpc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Arial" panose="020B0604020202020204"/>
              </a:rPr>
              <a:t>可以在各公有云平台上运行并与其云基础设施协作。兼容国产芯片和操作系统平台。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应用开发工作量大，复杂性高，人力成本巨大，开发周期长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应用系统质量和交付周期不可控、风险很大，软硬件故障容易导致丢失或损坏数据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无法与各类 OR 映射中间件（比如 hibernate ）和低代码产品/方案协作</a:t>
            </a:r>
            <a:endParaRPr lang="zh-CN" altLang="en-US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水平弹性扩容等常用集群管理功能需要停止服务手动完成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无法实现全局一致性的时间点数据恢复，需要大量时间的人工介入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58800" lvl="0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缺乏集成化的运维、监控、告警、故障分析平台</a:t>
            </a: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1930400" lvl="3" indent="-457200" algn="l" eaLnBrk="1">
              <a:lnSpc>
                <a:spcPts val="46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Arial" panose="020B0604020202020204" pitchFamily="34" charset="0"/>
              <a:buChar char="•"/>
            </a:pPr>
            <a:endParaRPr lang="zh-CN" altLang="en-US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从草地沙丘上欣赏海滩和大海的视图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在海滩上低飞的苍鹭，前景是低矮的栅栏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的两座山丘之间的沙路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的两座山丘之间的沙路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在海滩上低飞的苍鹭，前景是低矮的栅栏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从草地沙丘上欣赏海滩和大海的视图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–苏子柔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从草地沙丘上欣赏海滩和大海的视图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4;p4"/>
          <p:cNvGrpSpPr/>
          <p:nvPr/>
        </p:nvGrpSpPr>
        <p:grpSpPr>
          <a:xfrm>
            <a:off x="0" y="1808742"/>
            <a:ext cx="1087120" cy="76662"/>
            <a:chOff x="3244850" y="3002280"/>
            <a:chExt cx="1752600" cy="152400"/>
          </a:xfrm>
        </p:grpSpPr>
        <p:sp>
          <p:nvSpPr>
            <p:cNvPr id="15" name="Google Shape;15;p4"/>
            <p:cNvSpPr/>
            <p:nvPr/>
          </p:nvSpPr>
          <p:spPr>
            <a:xfrm>
              <a:off x="4121150" y="3002280"/>
              <a:ext cx="876300" cy="152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4"/>
            <p:cNvSpPr/>
            <p:nvPr/>
          </p:nvSpPr>
          <p:spPr>
            <a:xfrm>
              <a:off x="3244850" y="3002280"/>
              <a:ext cx="876300" cy="152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91400" rIns="182850" bIns="914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630680" y="1313452"/>
            <a:ext cx="21076920" cy="101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90000"/>
              </a:lnSpc>
              <a:spcBef>
                <a:spcPct val="100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Open Sans"/>
              <a:buNone/>
              <a:defRPr sz="72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ct val="100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676400" y="835126"/>
            <a:ext cx="21031200" cy="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1676400" y="2503436"/>
            <a:ext cx="21031200" cy="4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ct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 panose="020B0604020202020204"/>
              <a:buNone/>
              <a:defRPr sz="2200" b="0" i="0" u="none" strike="noStrike" cap="none">
                <a:solidFill>
                  <a:schemeClr val="accent4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ct val="20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23219094" y="800100"/>
            <a:ext cx="679450" cy="6794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6" tIns="45700" rIns="91426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23277828" y="958850"/>
            <a:ext cx="53975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fld>
            <a:endParaRPr sz="2200" b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med"/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6400" cy="730250"/>
          </a:xfrm>
        </p:spPr>
        <p:txBody>
          <a:bodyPr/>
          <a:lstStyle/>
          <a:p>
            <a:fld id="{5A745025-FACF-BD46-AB0E-A5D713DF782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7200" y="12712700"/>
            <a:ext cx="8229600" cy="730250"/>
          </a:xfrm>
        </p:spPr>
        <p:txBody>
          <a:bodyPr/>
          <a:lstStyle/>
          <a:p>
            <a:r>
              <a:rPr lang="en-US"/>
              <a:t>www.kunlunbase.com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90B1-0FAA-1C41-A610-5AF0B725885B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">
        <p14:switch dir="r"/>
      </p:transition>
    </mc:Choice>
    <mc:Fallback>
      <p:transition spd="slow" advTm="1000">
        <p:fade/>
      </p:transition>
    </mc:Fallback>
  </mc:AlternateContent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7980" y="74930"/>
            <a:ext cx="23717250" cy="141097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 sz="5600" b="1">
                <a:latin typeface="+mj-lt"/>
                <a:ea typeface="黑体" panose="02010609060101010101" charset="-122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1216800" y="2980800"/>
            <a:ext cx="21938400" cy="9518400"/>
          </a:xfrm>
        </p:spPr>
        <p:txBody>
          <a:bodyPr vert="horz" lIns="90000" tIns="46800" rIns="90000" bIns="46800" rtlCol="0">
            <a:norm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1224000" y="12628800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8232000" y="12628800"/>
            <a:ext cx="7920000" cy="63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在海滩上低飞的苍鹭，前景是低矮的栅栏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的两座山丘之间的沙路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的两座山丘之间的沙路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在海滩上低飞的苍鹭，前景是低矮的栅栏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从草地沙丘上欣赏海滩和大海的视图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–苏子柔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等线" panose="02010600030101010101" pitchFamily="2" charset="-122"/>
                <a:ea typeface="等线" panose="02010600030101010101" pitchFamily="2" charset="-122"/>
                <a:cs typeface="OPPOSans B" pitchFamily="18" charset="-122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-1871133"/>
            <a:ext cx="2218267" cy="159173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658534" y="-1871133"/>
            <a:ext cx="2218267" cy="159173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283200" y="-1871133"/>
            <a:ext cx="2218267" cy="1591733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890933" y="-1871133"/>
            <a:ext cx="2218267" cy="159173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566399" y="-1871133"/>
            <a:ext cx="2218267" cy="15917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B" pitchFamily="18" charset="-122"/>
          <a:sym typeface="Helvetica Neue Medium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  <a:endParaRPr dirty="0"/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  <a:endParaRPr dirty="0"/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  <a:endParaRPr dirty="0"/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  <a:endParaRPr dirty="0"/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  <a:endParaRPr dirty="0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46001" y="13081000"/>
            <a:ext cx="47929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等线" panose="02010600030101010101" pitchFamily="2" charset="-122"/>
                <a:ea typeface="等线" panose="02010600030101010101" pitchFamily="2" charset="-122"/>
                <a:cs typeface="OPPOSans B" pitchFamily="18" charset="-122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 lang="en-US" altLang="zh-CN" smtClean="0"/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-1871133"/>
            <a:ext cx="2218267" cy="1591733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658534" y="-1871133"/>
            <a:ext cx="2218267" cy="1591733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283200" y="-1871133"/>
            <a:ext cx="2218267" cy="1591733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7890933" y="-1871133"/>
            <a:ext cx="2218267" cy="1591733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0566399" y="-1871133"/>
            <a:ext cx="2218267" cy="159173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 panose="020005030000000200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1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B" pitchFamily="18" charset="-122"/>
          <a:sym typeface="Helvetica Neue Medium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200" b="0" i="0" u="none" strike="noStrike" cap="none" spc="0" baseline="0">
          <a:solidFill>
            <a:srgbClr val="000000"/>
          </a:solidFill>
          <a:uFillTx/>
          <a:latin typeface="等线" panose="02010600030101010101" pitchFamily="2" charset="-122"/>
          <a:ea typeface="等线" panose="02010600030101010101" pitchFamily="2" charset="-122"/>
          <a:cs typeface="OPPOSans R" pitchFamily="18" charset="-122"/>
          <a:sym typeface="Helvetica Neue" panose="02000503000000020004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tags" Target="../tags/tag27.xml"/><Relationship Id="rId4" Type="http://schemas.openxmlformats.org/officeDocument/2006/relationships/image" Target="../media/image16.png"/><Relationship Id="rId3" Type="http://schemas.openxmlformats.org/officeDocument/2006/relationships/tags" Target="../tags/tag26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8.png"/><Relationship Id="rId3" Type="http://schemas.openxmlformats.org/officeDocument/2006/relationships/tags" Target="../tags/tag28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../media/image21.png"/><Relationship Id="rId7" Type="http://schemas.openxmlformats.org/officeDocument/2006/relationships/tags" Target="../tags/tag35.xml"/><Relationship Id="rId6" Type="http://schemas.openxmlformats.org/officeDocument/2006/relationships/image" Target="../media/image20.png"/><Relationship Id="rId5" Type="http://schemas.openxmlformats.org/officeDocument/2006/relationships/tags" Target="../tags/tag34.xml"/><Relationship Id="rId4" Type="http://schemas.openxmlformats.org/officeDocument/2006/relationships/image" Target="../media/image19.png"/><Relationship Id="rId3" Type="http://schemas.openxmlformats.org/officeDocument/2006/relationships/tags" Target="../tags/tag33.xml"/><Relationship Id="rId2" Type="http://schemas.openxmlformats.org/officeDocument/2006/relationships/image" Target="../media/image2.jpe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11.xml"/><Relationship Id="rId10" Type="http://schemas.openxmlformats.org/officeDocument/2006/relationships/image" Target="../media/image2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23.png"/><Relationship Id="rId3" Type="http://schemas.openxmlformats.org/officeDocument/2006/relationships/tags" Target="../tags/tag3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tags" Target="../tags/tag39.xml"/><Relationship Id="rId4" Type="http://schemas.openxmlformats.org/officeDocument/2006/relationships/image" Target="../media/image24.png"/><Relationship Id="rId3" Type="http://schemas.openxmlformats.org/officeDocument/2006/relationships/tags" Target="../tags/tag38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2.jpe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1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2.xml"/><Relationship Id="rId10" Type="http://schemas.openxmlformats.org/officeDocument/2006/relationships/themeOverride" Target="../theme/themeOverride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image" Target="../media/image12.png"/><Relationship Id="rId7" Type="http://schemas.openxmlformats.org/officeDocument/2006/relationships/image" Target="../media/image11.jpe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2.xml"/><Relationship Id="rId11" Type="http://schemas.openxmlformats.org/officeDocument/2006/relationships/themeOverride" Target="../theme/themeOverride2.xml"/><Relationship Id="rId10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2.xml"/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5.png"/><Relationship Id="rId3" Type="http://schemas.openxmlformats.org/officeDocument/2006/relationships/tags" Target="../tags/tag25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" y="0"/>
            <a:ext cx="24384002" cy="13716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0C48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053204" y="-1484890"/>
            <a:ext cx="30825650" cy="32148062"/>
            <a:chOff x="0" y="-77012"/>
            <a:chExt cx="15412825" cy="16074031"/>
          </a:xfrm>
        </p:grpSpPr>
        <p:grpSp>
          <p:nvGrpSpPr>
            <p:cNvPr id="3" name="Group 84"/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chemeClr val="bg1">
                <a:alpha val="3000"/>
              </a:schemeClr>
            </a:solidFill>
          </p:grpSpPr>
          <p:sp>
            <p:nvSpPr>
              <p:cNvPr id="4" name="Freeform 85"/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Freeform 86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Freeform 87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Freeform 88"/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8"/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6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198712" y="3076204"/>
            <a:ext cx="1771396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KunlunBase</a:t>
            </a:r>
            <a:endParaRPr kumimoji="0" 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HTAP</a:t>
            </a:r>
            <a:r>
              <a:rPr kumimoji="0" lang="zh-CN" alt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分布式数据库</a:t>
            </a:r>
            <a:endParaRPr kumimoji="0" lang="en-US" altLang="zh-CN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22" name="Google Shape;65;p9"/>
          <p:cNvSpPr txBox="1"/>
          <p:nvPr/>
        </p:nvSpPr>
        <p:spPr>
          <a:xfrm>
            <a:off x="3403600" y="9601200"/>
            <a:ext cx="17576800" cy="261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 </a:t>
            </a:r>
            <a:endParaRPr lang="en-US" alt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r>
              <a:rPr 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汇报人：泽拓科技创始人</a:t>
            </a:r>
            <a:r>
              <a:rPr lang="en-US" alt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&amp;CEO  </a:t>
            </a:r>
            <a:r>
              <a:rPr 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赵伟</a:t>
            </a:r>
            <a:endParaRPr 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endParaRPr 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r>
              <a:rPr lang="en-US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2023</a:t>
            </a:r>
            <a:r>
              <a:rPr lang="zh-CN" altLang="en-US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年</a:t>
            </a:r>
            <a:r>
              <a:rPr lang="en-US" alt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8</a:t>
            </a:r>
            <a:r>
              <a:rPr lang="zh-CN" altLang="en-US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月</a:t>
            </a:r>
            <a:endParaRPr lang="zh-CN" altLang="en-US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6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www.kunlunbase.com</a:t>
            </a:r>
            <a:endParaRPr lang="en-US" sz="6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">
        <p14:switch dir="r"/>
      </p:transition>
    </mc:Choice>
    <mc:Fallback>
      <p:transition spd="slow" advTm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713232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关键能力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高可用</a:t>
            </a:r>
            <a:endParaRPr lang="zh-CN" altLang="en-US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52370" y="2590165"/>
            <a:ext cx="21025485" cy="419735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52370" y="7441565"/>
            <a:ext cx="16831945" cy="35941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626745" y="11689715"/>
            <a:ext cx="21852255" cy="13379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Fullsync HA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机制下，存储节点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master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故障后，能在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30s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内进行切换完成并恢复读写服务，无需人工干预，有效降低运维成本。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2*N+1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个存储节点集群中，允许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个存储节点同时故障，此时仍符合多数派写入成功后，事务方可提交的</a:t>
            </a: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Fullsync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强一致性原则，持续的提供读写服务。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6745" y="4340543"/>
            <a:ext cx="1661795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场景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1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：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7370" y="8746490"/>
            <a:ext cx="190500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ym typeface="Helvetica Neue" panose="02000503000000020004"/>
              </a:rPr>
              <a:t>场景</a:t>
            </a:r>
            <a:r>
              <a:rPr lang="en-US" altLang="zh-CN">
                <a:sym typeface="Helvetica Neue" panose="02000503000000020004"/>
              </a:rPr>
              <a:t>2</a:t>
            </a:r>
            <a:r>
              <a:rPr lang="zh-CN" altLang="en-US">
                <a:sym typeface="Helvetica Neue" panose="02000503000000020004"/>
              </a:rPr>
              <a:t>：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1050798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关键能力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运维管理平台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XP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anel</a:t>
            </a:r>
            <a:endParaRPr lang="en-US" altLang="zh-CN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200" y="2576195"/>
            <a:ext cx="16268700" cy="9223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826865" y="2606040"/>
            <a:ext cx="7652385" cy="92932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>
              <a:buFont typeface="Wingdings" panose="05000000000000000000" charset="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用户操作友好、方便易用的集群管理平台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buFont typeface="Wingdings" panose="05000000000000000000" charset="0"/>
            </a:pP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buFont typeface="Wingdings" panose="05000000000000000000" charset="0"/>
            </a:pP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涵盖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功能：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集群扩缩容机器、扩缩容计算或存储节点。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主备切换，重做备机等相关设置。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en-US" altLang="zh-CN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OnLineDDL</a:t>
            </a: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：表重分布，不锁表。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备份回档：逻辑和物理。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监控集群状态。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告警规则配置。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r>
              <a:rPr lang="zh-CN" altLang="en-US" sz="2800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数据迁移、数据同步。</a:t>
            </a:r>
            <a:endParaRPr lang="zh-CN" altLang="en-US" sz="2800" b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l">
              <a:buFont typeface="Wingdings" panose="05000000000000000000" charset="0"/>
              <a:buChar char="l"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9244330" y="7089140"/>
            <a:ext cx="122301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600" b="1" noProof="1">
                <a:solidFill>
                  <a:srgbClr val="0C48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合作</a:t>
            </a:r>
            <a:r>
              <a:rPr kumimoji="1" lang="zh-CN" altLang="en-US" sz="9600" b="1" noProof="1">
                <a:solidFill>
                  <a:srgbClr val="0C48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背景</a:t>
            </a:r>
            <a:endParaRPr kumimoji="1" lang="zh-CN" altLang="en-US" sz="9600" b="1" noProof="1">
              <a:solidFill>
                <a:srgbClr val="0C4859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510395" y="4374515"/>
            <a:ext cx="8706485" cy="156845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9600" b="1" strike="noStrike" noProof="1">
                <a:solidFill>
                  <a:srgbClr val="0C4859"/>
                </a:solidFill>
                <a:effectLst/>
                <a:latin typeface="宋体" panose="02010600030101010101" pitchFamily="2" charset="-122"/>
                <a:cs typeface="+mn-cs"/>
              </a:rPr>
              <a:t>Part 03</a:t>
            </a:r>
            <a:endParaRPr kumimoji="1" lang="en-US" altLang="zh-CN" sz="9600" b="1" strike="noStrike" noProof="1">
              <a:solidFill>
                <a:srgbClr val="0C4859"/>
              </a:solidFill>
              <a:effectLst/>
              <a:latin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54483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合作背景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-</a:t>
            </a:r>
            <a:endParaRPr lang="en-US" altLang="zh-CN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54483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合作背景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-</a:t>
            </a:r>
            <a:endParaRPr lang="en-US" altLang="zh-CN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522845" y="7089140"/>
            <a:ext cx="122301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600" b="1" noProof="1">
                <a:solidFill>
                  <a:srgbClr val="0C48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产品</a:t>
            </a:r>
            <a:r>
              <a:rPr kumimoji="1" lang="zh-CN" altLang="en-US" sz="9600" b="1" noProof="1">
                <a:solidFill>
                  <a:srgbClr val="0C48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知识库介绍</a:t>
            </a:r>
            <a:endParaRPr kumimoji="1" lang="zh-CN" altLang="en-US" sz="9600" b="1" noProof="1">
              <a:solidFill>
                <a:srgbClr val="0C4859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510395" y="4374515"/>
            <a:ext cx="8706485" cy="156845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9600" b="1" strike="noStrike" noProof="1">
                <a:solidFill>
                  <a:srgbClr val="0C4859"/>
                </a:solidFill>
                <a:effectLst/>
                <a:latin typeface="宋体" panose="02010600030101010101" pitchFamily="2" charset="-122"/>
                <a:cs typeface="+mn-cs"/>
              </a:rPr>
              <a:t>Part 04</a:t>
            </a:r>
            <a:endParaRPr kumimoji="1" lang="en-US" altLang="zh-CN" sz="9600" b="1" strike="noStrike" noProof="1">
              <a:solidFill>
                <a:srgbClr val="0C4859"/>
              </a:solidFill>
              <a:effectLst/>
              <a:latin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713232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知识库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培训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资料</a:t>
            </a:r>
            <a:endParaRPr lang="zh-CN" altLang="en-US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6745" y="2898775"/>
            <a:ext cx="6546850" cy="7918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92550" y="2898775"/>
            <a:ext cx="6508750" cy="7766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6745" y="1955483"/>
            <a:ext cx="10996930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公众号技术等文章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2021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年：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37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篇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      2022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年：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59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篇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           2023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年：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98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篇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    </a:t>
            </a:r>
            <a:endParaRPr kumimoji="0" lang="en-US" altLang="zh-CN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49920" y="2980690"/>
            <a:ext cx="6496050" cy="79819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207615" y="2417128"/>
            <a:ext cx="827405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B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站【KunlunBase】技术讲解分享视频：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39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个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968220" y="3267075"/>
            <a:ext cx="9103995" cy="56667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769366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知识库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官网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知识库</a:t>
            </a:r>
            <a:endParaRPr lang="zh-CN" altLang="en-US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54835" y="2239010"/>
            <a:ext cx="14224000" cy="8890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78835" y="2239010"/>
            <a:ext cx="8032115" cy="1024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官网查阅操作文档与核心技术等内容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官方文档网址：</a:t>
            </a: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https://doc.kunlunbase.com</a:t>
            </a:r>
            <a:endParaRPr kumimoji="0" lang="en-US" altLang="zh-CN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78835" y="3554730"/>
            <a:ext cx="8128000" cy="91503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基本内容：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kunlunbase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核心组件介绍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kunlunbase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部署及使用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kunlunbase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原理实现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测评内容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最佳实践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相关工具使用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000" b="1" i="0" u="none" strike="noStrike" cap="none" spc="0" normalizeH="0" baseline="0">
                <a:ln>
                  <a:noFill/>
                </a:ln>
                <a:solidFill>
                  <a:schemeClr val="accent3">
                    <a:lumMod val="50000"/>
                    <a:lumOff val="50000"/>
                  </a:schemeClr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Release Notes</a:t>
            </a:r>
            <a:endParaRPr kumimoji="0" lang="en-US" altLang="zh-CN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accent3">
                    <a:lumMod val="50000"/>
                    <a:lumOff val="50000"/>
                  </a:schemeClr>
                </a:solidFill>
                <a:sym typeface="Helvetica Neue" panose="02000503000000020004"/>
              </a:rPr>
              <a:t>常见问题</a:t>
            </a:r>
            <a:r>
              <a:rPr lang="en-US" altLang="zh-CN">
                <a:solidFill>
                  <a:schemeClr val="accent3">
                    <a:lumMod val="50000"/>
                    <a:lumOff val="50000"/>
                  </a:schemeClr>
                </a:solidFill>
                <a:sym typeface="Helvetica Neue" panose="02000503000000020004"/>
              </a:rPr>
              <a:t>FAQ</a:t>
            </a:r>
            <a:endParaRPr kumimoji="0" lang="en-US" altLang="zh-CN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chemeClr val="accent3">
                  <a:lumMod val="50000"/>
                  <a:lumOff val="50000"/>
                </a:schemeClr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82550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知识库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用户交付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资料</a:t>
            </a:r>
            <a:endParaRPr lang="zh-CN" altLang="en-US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7570" y="2216785"/>
            <a:ext cx="8778875" cy="8801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Helvetica Neue" panose="02000503000000020004"/>
                <a:sym typeface="Helvetica Neue" panose="02000503000000020004"/>
              </a:rPr>
              <a:t>内容更具体细致的运维使用手册、测试文档等文档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Helvetica Neue" panose="02000503000000020004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7570" y="3511550"/>
            <a:ext cx="12576810" cy="74631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606270" y="2216785"/>
            <a:ext cx="8945245" cy="9599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" y="0"/>
            <a:ext cx="24384002" cy="13716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3053204" y="-1484890"/>
            <a:ext cx="30825650" cy="32148062"/>
            <a:chOff x="0" y="-77012"/>
            <a:chExt cx="15412825" cy="16074031"/>
          </a:xfrm>
        </p:grpSpPr>
        <p:grpSp>
          <p:nvGrpSpPr>
            <p:cNvPr id="3" name="Group 84"/>
            <p:cNvGrpSpPr>
              <a:grpSpLocks noChangeAspect="1"/>
            </p:cNvGrpSpPr>
            <p:nvPr/>
          </p:nvGrpSpPr>
          <p:grpSpPr bwMode="auto">
            <a:xfrm>
              <a:off x="0" y="5280998"/>
              <a:ext cx="12148525" cy="10716021"/>
              <a:chOff x="3286" y="1675"/>
              <a:chExt cx="1094" cy="965"/>
            </a:xfrm>
            <a:solidFill>
              <a:schemeClr val="bg1">
                <a:alpha val="3000"/>
              </a:schemeClr>
            </a:solidFill>
          </p:grpSpPr>
          <p:sp>
            <p:nvSpPr>
              <p:cNvPr id="4" name="Freeform 85"/>
              <p:cNvSpPr>
                <a:spLocks noEditPoints="1"/>
              </p:cNvSpPr>
              <p:nvPr/>
            </p:nvSpPr>
            <p:spPr bwMode="auto">
              <a:xfrm>
                <a:off x="3384" y="1685"/>
                <a:ext cx="910" cy="838"/>
              </a:xfrm>
              <a:custGeom>
                <a:avLst/>
                <a:gdLst>
                  <a:gd name="T0" fmla="*/ 233 w 383"/>
                  <a:gd name="T1" fmla="*/ 49 h 352"/>
                  <a:gd name="T2" fmla="*/ 212 w 383"/>
                  <a:gd name="T3" fmla="*/ 51 h 352"/>
                  <a:gd name="T4" fmla="*/ 151 w 383"/>
                  <a:gd name="T5" fmla="*/ 70 h 352"/>
                  <a:gd name="T6" fmla="*/ 187 w 383"/>
                  <a:gd name="T7" fmla="*/ 66 h 352"/>
                  <a:gd name="T8" fmla="*/ 189 w 383"/>
                  <a:gd name="T9" fmla="*/ 66 h 352"/>
                  <a:gd name="T10" fmla="*/ 198 w 383"/>
                  <a:gd name="T11" fmla="*/ 67 h 352"/>
                  <a:gd name="T12" fmla="*/ 225 w 383"/>
                  <a:gd name="T13" fmla="*/ 74 h 352"/>
                  <a:gd name="T14" fmla="*/ 270 w 383"/>
                  <a:gd name="T15" fmla="*/ 102 h 352"/>
                  <a:gd name="T16" fmla="*/ 319 w 383"/>
                  <a:gd name="T17" fmla="*/ 164 h 352"/>
                  <a:gd name="T18" fmla="*/ 328 w 383"/>
                  <a:gd name="T19" fmla="*/ 202 h 352"/>
                  <a:gd name="T20" fmla="*/ 328 w 383"/>
                  <a:gd name="T21" fmla="*/ 201 h 352"/>
                  <a:gd name="T22" fmla="*/ 303 w 383"/>
                  <a:gd name="T23" fmla="*/ 278 h 352"/>
                  <a:gd name="T24" fmla="*/ 245 w 383"/>
                  <a:gd name="T25" fmla="*/ 333 h 352"/>
                  <a:gd name="T26" fmla="*/ 192 w 383"/>
                  <a:gd name="T27" fmla="*/ 350 h 352"/>
                  <a:gd name="T28" fmla="*/ 199 w 383"/>
                  <a:gd name="T29" fmla="*/ 351 h 352"/>
                  <a:gd name="T30" fmla="*/ 199 w 383"/>
                  <a:gd name="T31" fmla="*/ 351 h 352"/>
                  <a:gd name="T32" fmla="*/ 215 w 383"/>
                  <a:gd name="T33" fmla="*/ 352 h 352"/>
                  <a:gd name="T34" fmla="*/ 253 w 383"/>
                  <a:gd name="T35" fmla="*/ 347 h 352"/>
                  <a:gd name="T36" fmla="*/ 306 w 383"/>
                  <a:gd name="T37" fmla="*/ 322 h 352"/>
                  <a:gd name="T38" fmla="*/ 371 w 383"/>
                  <a:gd name="T39" fmla="*/ 241 h 352"/>
                  <a:gd name="T40" fmla="*/ 382 w 383"/>
                  <a:gd name="T41" fmla="*/ 183 h 352"/>
                  <a:gd name="T42" fmla="*/ 382 w 383"/>
                  <a:gd name="T43" fmla="*/ 183 h 352"/>
                  <a:gd name="T44" fmla="*/ 382 w 383"/>
                  <a:gd name="T45" fmla="*/ 183 h 352"/>
                  <a:gd name="T46" fmla="*/ 382 w 383"/>
                  <a:gd name="T47" fmla="*/ 183 h 352"/>
                  <a:gd name="T48" fmla="*/ 382 w 383"/>
                  <a:gd name="T49" fmla="*/ 183 h 352"/>
                  <a:gd name="T50" fmla="*/ 332 w 383"/>
                  <a:gd name="T51" fmla="*/ 82 h 352"/>
                  <a:gd name="T52" fmla="*/ 233 w 383"/>
                  <a:gd name="T53" fmla="*/ 49 h 352"/>
                  <a:gd name="T54" fmla="*/ 382 w 383"/>
                  <a:gd name="T55" fmla="*/ 180 h 352"/>
                  <a:gd name="T56" fmla="*/ 382 w 383"/>
                  <a:gd name="T57" fmla="*/ 183 h 352"/>
                  <a:gd name="T58" fmla="*/ 382 w 383"/>
                  <a:gd name="T59" fmla="*/ 183 h 352"/>
                  <a:gd name="T60" fmla="*/ 382 w 383"/>
                  <a:gd name="T61" fmla="*/ 183 h 352"/>
                  <a:gd name="T62" fmla="*/ 382 w 383"/>
                  <a:gd name="T63" fmla="*/ 184 h 352"/>
                  <a:gd name="T64" fmla="*/ 382 w 383"/>
                  <a:gd name="T65" fmla="*/ 182 h 352"/>
                  <a:gd name="T66" fmla="*/ 382 w 383"/>
                  <a:gd name="T67" fmla="*/ 180 h 352"/>
                  <a:gd name="T68" fmla="*/ 207 w 383"/>
                  <a:gd name="T69" fmla="*/ 0 h 352"/>
                  <a:gd name="T70" fmla="*/ 200 w 383"/>
                  <a:gd name="T71" fmla="*/ 0 h 352"/>
                  <a:gd name="T72" fmla="*/ 200 w 383"/>
                  <a:gd name="T73" fmla="*/ 0 h 352"/>
                  <a:gd name="T74" fmla="*/ 200 w 383"/>
                  <a:gd name="T75" fmla="*/ 0 h 352"/>
                  <a:gd name="T76" fmla="*/ 199 w 383"/>
                  <a:gd name="T77" fmla="*/ 0 h 352"/>
                  <a:gd name="T78" fmla="*/ 30 w 383"/>
                  <a:gd name="T79" fmla="*/ 80 h 352"/>
                  <a:gd name="T80" fmla="*/ 0 w 383"/>
                  <a:gd name="T81" fmla="*/ 115 h 352"/>
                  <a:gd name="T82" fmla="*/ 59 w 383"/>
                  <a:gd name="T83" fmla="*/ 60 h 352"/>
                  <a:gd name="T84" fmla="*/ 143 w 383"/>
                  <a:gd name="T85" fmla="*/ 14 h 352"/>
                  <a:gd name="T86" fmla="*/ 207 w 383"/>
                  <a:gd name="T87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3" h="352">
                    <a:moveTo>
                      <a:pt x="233" y="49"/>
                    </a:moveTo>
                    <a:cubicBezTo>
                      <a:pt x="226" y="49"/>
                      <a:pt x="219" y="50"/>
                      <a:pt x="212" y="51"/>
                    </a:cubicBezTo>
                    <a:cubicBezTo>
                      <a:pt x="191" y="53"/>
                      <a:pt x="170" y="60"/>
                      <a:pt x="151" y="70"/>
                    </a:cubicBezTo>
                    <a:cubicBezTo>
                      <a:pt x="163" y="67"/>
                      <a:pt x="175" y="66"/>
                      <a:pt x="187" y="66"/>
                    </a:cubicBezTo>
                    <a:cubicBezTo>
                      <a:pt x="185" y="66"/>
                      <a:pt x="188" y="66"/>
                      <a:pt x="189" y="66"/>
                    </a:cubicBezTo>
                    <a:cubicBezTo>
                      <a:pt x="192" y="66"/>
                      <a:pt x="195" y="67"/>
                      <a:pt x="198" y="67"/>
                    </a:cubicBezTo>
                    <a:cubicBezTo>
                      <a:pt x="207" y="68"/>
                      <a:pt x="216" y="71"/>
                      <a:pt x="225" y="74"/>
                    </a:cubicBezTo>
                    <a:cubicBezTo>
                      <a:pt x="242" y="81"/>
                      <a:pt x="257" y="91"/>
                      <a:pt x="270" y="102"/>
                    </a:cubicBezTo>
                    <a:cubicBezTo>
                      <a:pt x="291" y="119"/>
                      <a:pt x="309" y="139"/>
                      <a:pt x="319" y="164"/>
                    </a:cubicBezTo>
                    <a:cubicBezTo>
                      <a:pt x="325" y="176"/>
                      <a:pt x="327" y="189"/>
                      <a:pt x="328" y="202"/>
                    </a:cubicBezTo>
                    <a:cubicBezTo>
                      <a:pt x="328" y="201"/>
                      <a:pt x="328" y="201"/>
                      <a:pt x="328" y="201"/>
                    </a:cubicBezTo>
                    <a:cubicBezTo>
                      <a:pt x="328" y="229"/>
                      <a:pt x="318" y="255"/>
                      <a:pt x="303" y="278"/>
                    </a:cubicBezTo>
                    <a:cubicBezTo>
                      <a:pt x="287" y="300"/>
                      <a:pt x="268" y="319"/>
                      <a:pt x="245" y="333"/>
                    </a:cubicBezTo>
                    <a:cubicBezTo>
                      <a:pt x="229" y="342"/>
                      <a:pt x="211" y="348"/>
                      <a:pt x="192" y="350"/>
                    </a:cubicBezTo>
                    <a:cubicBezTo>
                      <a:pt x="194" y="351"/>
                      <a:pt x="197" y="351"/>
                      <a:pt x="199" y="351"/>
                    </a:cubicBezTo>
                    <a:cubicBezTo>
                      <a:pt x="199" y="351"/>
                      <a:pt x="199" y="351"/>
                      <a:pt x="199" y="351"/>
                    </a:cubicBezTo>
                    <a:cubicBezTo>
                      <a:pt x="204" y="352"/>
                      <a:pt x="210" y="352"/>
                      <a:pt x="215" y="352"/>
                    </a:cubicBezTo>
                    <a:cubicBezTo>
                      <a:pt x="227" y="352"/>
                      <a:pt x="240" y="351"/>
                      <a:pt x="253" y="347"/>
                    </a:cubicBezTo>
                    <a:cubicBezTo>
                      <a:pt x="272" y="342"/>
                      <a:pt x="290" y="333"/>
                      <a:pt x="306" y="322"/>
                    </a:cubicBezTo>
                    <a:cubicBezTo>
                      <a:pt x="335" y="302"/>
                      <a:pt x="358" y="273"/>
                      <a:pt x="371" y="241"/>
                    </a:cubicBezTo>
                    <a:cubicBezTo>
                      <a:pt x="378" y="223"/>
                      <a:pt x="383" y="202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3" y="143"/>
                      <a:pt x="362" y="106"/>
                      <a:pt x="332" y="82"/>
                    </a:cubicBezTo>
                    <a:cubicBezTo>
                      <a:pt x="304" y="60"/>
                      <a:pt x="268" y="49"/>
                      <a:pt x="233" y="49"/>
                    </a:cubicBezTo>
                    <a:moveTo>
                      <a:pt x="382" y="180"/>
                    </a:moveTo>
                    <a:cubicBezTo>
                      <a:pt x="382" y="180"/>
                      <a:pt x="382" y="181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3"/>
                      <a:pt x="382" y="183"/>
                    </a:cubicBezTo>
                    <a:cubicBezTo>
                      <a:pt x="382" y="183"/>
                      <a:pt x="382" y="184"/>
                      <a:pt x="382" y="184"/>
                    </a:cubicBezTo>
                    <a:cubicBezTo>
                      <a:pt x="382" y="184"/>
                      <a:pt x="382" y="183"/>
                      <a:pt x="382" y="182"/>
                    </a:cubicBezTo>
                    <a:cubicBezTo>
                      <a:pt x="382" y="181"/>
                      <a:pt x="382" y="180"/>
                      <a:pt x="382" y="180"/>
                    </a:cubicBezTo>
                    <a:moveTo>
                      <a:pt x="207" y="0"/>
                    </a:moveTo>
                    <a:cubicBezTo>
                      <a:pt x="204" y="0"/>
                      <a:pt x="202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200" y="0"/>
                      <a:pt x="200" y="0"/>
                    </a:cubicBezTo>
                    <a:cubicBezTo>
                      <a:pt x="200" y="0"/>
                      <a:pt x="199" y="0"/>
                      <a:pt x="199" y="0"/>
                    </a:cubicBezTo>
                    <a:cubicBezTo>
                      <a:pt x="136" y="6"/>
                      <a:pt x="75" y="36"/>
                      <a:pt x="30" y="80"/>
                    </a:cubicBezTo>
                    <a:cubicBezTo>
                      <a:pt x="19" y="91"/>
                      <a:pt x="9" y="102"/>
                      <a:pt x="0" y="115"/>
                    </a:cubicBezTo>
                    <a:cubicBezTo>
                      <a:pt x="17" y="94"/>
                      <a:pt x="37" y="76"/>
                      <a:pt x="59" y="60"/>
                    </a:cubicBezTo>
                    <a:cubicBezTo>
                      <a:pt x="85" y="41"/>
                      <a:pt x="113" y="24"/>
                      <a:pt x="143" y="14"/>
                    </a:cubicBezTo>
                    <a:cubicBezTo>
                      <a:pt x="164" y="6"/>
                      <a:pt x="185" y="1"/>
                      <a:pt x="20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" name="Freeform 86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Freeform 87"/>
              <p:cNvSpPr>
                <a:spLocks noEditPoints="1"/>
              </p:cNvSpPr>
              <p:nvPr/>
            </p:nvSpPr>
            <p:spPr bwMode="auto">
              <a:xfrm>
                <a:off x="4147" y="24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Freeform 88"/>
              <p:cNvSpPr>
                <a:spLocks noEditPoints="1"/>
              </p:cNvSpPr>
              <p:nvPr/>
            </p:nvSpPr>
            <p:spPr bwMode="auto">
              <a:xfrm>
                <a:off x="3286" y="1675"/>
                <a:ext cx="1094" cy="965"/>
              </a:xfrm>
              <a:custGeom>
                <a:avLst/>
                <a:gdLst>
                  <a:gd name="T0" fmla="*/ 456 w 460"/>
                  <a:gd name="T1" fmla="*/ 144 h 405"/>
                  <a:gd name="T2" fmla="*/ 389 w 460"/>
                  <a:gd name="T3" fmla="*/ 39 h 405"/>
                  <a:gd name="T4" fmla="*/ 253 w 460"/>
                  <a:gd name="T5" fmla="*/ 3 h 405"/>
                  <a:gd name="T6" fmla="*/ 175 w 460"/>
                  <a:gd name="T7" fmla="*/ 21 h 405"/>
                  <a:gd name="T8" fmla="*/ 107 w 460"/>
                  <a:gd name="T9" fmla="*/ 59 h 405"/>
                  <a:gd name="T10" fmla="*/ 28 w 460"/>
                  <a:gd name="T11" fmla="*/ 137 h 405"/>
                  <a:gd name="T12" fmla="*/ 12 w 460"/>
                  <a:gd name="T13" fmla="*/ 248 h 405"/>
                  <a:gd name="T14" fmla="*/ 76 w 460"/>
                  <a:gd name="T15" fmla="*/ 340 h 405"/>
                  <a:gd name="T16" fmla="*/ 186 w 460"/>
                  <a:gd name="T17" fmla="*/ 398 h 405"/>
                  <a:gd name="T18" fmla="*/ 243 w 460"/>
                  <a:gd name="T19" fmla="*/ 404 h 405"/>
                  <a:gd name="T20" fmla="*/ 306 w 460"/>
                  <a:gd name="T21" fmla="*/ 390 h 405"/>
                  <a:gd name="T22" fmla="*/ 416 w 460"/>
                  <a:gd name="T23" fmla="*/ 307 h 405"/>
                  <a:gd name="T24" fmla="*/ 460 w 460"/>
                  <a:gd name="T25" fmla="*/ 179 h 405"/>
                  <a:gd name="T26" fmla="*/ 456 w 460"/>
                  <a:gd name="T27" fmla="*/ 144 h 405"/>
                  <a:gd name="T28" fmla="*/ 456 w 460"/>
                  <a:gd name="T29" fmla="*/ 144 h 405"/>
                  <a:gd name="T30" fmla="*/ 423 w 460"/>
                  <a:gd name="T31" fmla="*/ 195 h 405"/>
                  <a:gd name="T32" fmla="*/ 380 w 460"/>
                  <a:gd name="T33" fmla="*/ 297 h 405"/>
                  <a:gd name="T34" fmla="*/ 299 w 460"/>
                  <a:gd name="T35" fmla="*/ 350 h 405"/>
                  <a:gd name="T36" fmla="*/ 240 w 460"/>
                  <a:gd name="T37" fmla="*/ 355 h 405"/>
                  <a:gd name="T38" fmla="*/ 240 w 460"/>
                  <a:gd name="T39" fmla="*/ 355 h 405"/>
                  <a:gd name="T40" fmla="*/ 127 w 460"/>
                  <a:gd name="T41" fmla="*/ 281 h 405"/>
                  <a:gd name="T42" fmla="*/ 95 w 460"/>
                  <a:gd name="T43" fmla="*/ 212 h 405"/>
                  <a:gd name="T44" fmla="*/ 103 w 460"/>
                  <a:gd name="T45" fmla="*/ 167 h 405"/>
                  <a:gd name="T46" fmla="*/ 143 w 460"/>
                  <a:gd name="T47" fmla="*/ 112 h 405"/>
                  <a:gd name="T48" fmla="*/ 186 w 460"/>
                  <a:gd name="T49" fmla="*/ 78 h 405"/>
                  <a:gd name="T50" fmla="*/ 339 w 460"/>
                  <a:gd name="T51" fmla="*/ 66 h 405"/>
                  <a:gd name="T52" fmla="*/ 423 w 460"/>
                  <a:gd name="T53" fmla="*/ 180 h 405"/>
                  <a:gd name="T54" fmla="*/ 423 w 460"/>
                  <a:gd name="T55" fmla="*/ 195 h 405"/>
                  <a:gd name="T56" fmla="*/ 423 w 460"/>
                  <a:gd name="T57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60" h="405">
                    <a:moveTo>
                      <a:pt x="456" y="144"/>
                    </a:moveTo>
                    <a:cubicBezTo>
                      <a:pt x="447" y="102"/>
                      <a:pt x="423" y="64"/>
                      <a:pt x="389" y="39"/>
                    </a:cubicBezTo>
                    <a:cubicBezTo>
                      <a:pt x="350" y="11"/>
                      <a:pt x="299" y="0"/>
                      <a:pt x="253" y="3"/>
                    </a:cubicBezTo>
                    <a:cubicBezTo>
                      <a:pt x="226" y="5"/>
                      <a:pt x="200" y="11"/>
                      <a:pt x="175" y="21"/>
                    </a:cubicBezTo>
                    <a:cubicBezTo>
                      <a:pt x="151" y="31"/>
                      <a:pt x="129" y="44"/>
                      <a:pt x="107" y="59"/>
                    </a:cubicBezTo>
                    <a:cubicBezTo>
                      <a:pt x="77" y="80"/>
                      <a:pt x="48" y="106"/>
                      <a:pt x="28" y="137"/>
                    </a:cubicBezTo>
                    <a:cubicBezTo>
                      <a:pt x="7" y="171"/>
                      <a:pt x="0" y="210"/>
                      <a:pt x="12" y="248"/>
                    </a:cubicBezTo>
                    <a:cubicBezTo>
                      <a:pt x="23" y="284"/>
                      <a:pt x="48" y="316"/>
                      <a:pt x="76" y="340"/>
                    </a:cubicBezTo>
                    <a:cubicBezTo>
                      <a:pt x="108" y="367"/>
                      <a:pt x="145" y="389"/>
                      <a:pt x="186" y="398"/>
                    </a:cubicBezTo>
                    <a:cubicBezTo>
                      <a:pt x="205" y="403"/>
                      <a:pt x="224" y="405"/>
                      <a:pt x="243" y="404"/>
                    </a:cubicBezTo>
                    <a:cubicBezTo>
                      <a:pt x="264" y="402"/>
                      <a:pt x="286" y="398"/>
                      <a:pt x="306" y="390"/>
                    </a:cubicBezTo>
                    <a:cubicBezTo>
                      <a:pt x="350" y="374"/>
                      <a:pt x="388" y="344"/>
                      <a:pt x="416" y="307"/>
                    </a:cubicBezTo>
                    <a:cubicBezTo>
                      <a:pt x="444" y="270"/>
                      <a:pt x="460" y="225"/>
                      <a:pt x="460" y="179"/>
                    </a:cubicBezTo>
                    <a:cubicBezTo>
                      <a:pt x="460" y="167"/>
                      <a:pt x="459" y="155"/>
                      <a:pt x="456" y="144"/>
                    </a:cubicBezTo>
                    <a:cubicBezTo>
                      <a:pt x="453" y="127"/>
                      <a:pt x="460" y="160"/>
                      <a:pt x="456" y="144"/>
                    </a:cubicBezTo>
                    <a:close/>
                    <a:moveTo>
                      <a:pt x="423" y="195"/>
                    </a:moveTo>
                    <a:cubicBezTo>
                      <a:pt x="422" y="232"/>
                      <a:pt x="404" y="270"/>
                      <a:pt x="380" y="297"/>
                    </a:cubicBezTo>
                    <a:cubicBezTo>
                      <a:pt x="358" y="322"/>
                      <a:pt x="330" y="340"/>
                      <a:pt x="299" y="350"/>
                    </a:cubicBezTo>
                    <a:cubicBezTo>
                      <a:pt x="280" y="356"/>
                      <a:pt x="260" y="357"/>
                      <a:pt x="240" y="355"/>
                    </a:cubicBezTo>
                    <a:cubicBezTo>
                      <a:pt x="240" y="355"/>
                      <a:pt x="240" y="355"/>
                      <a:pt x="240" y="355"/>
                    </a:cubicBezTo>
                    <a:cubicBezTo>
                      <a:pt x="193" y="349"/>
                      <a:pt x="156" y="317"/>
                      <a:pt x="127" y="281"/>
                    </a:cubicBezTo>
                    <a:cubicBezTo>
                      <a:pt x="111" y="262"/>
                      <a:pt x="98" y="238"/>
                      <a:pt x="95" y="212"/>
                    </a:cubicBezTo>
                    <a:cubicBezTo>
                      <a:pt x="94" y="197"/>
                      <a:pt x="97" y="181"/>
                      <a:pt x="103" y="167"/>
                    </a:cubicBezTo>
                    <a:cubicBezTo>
                      <a:pt x="112" y="146"/>
                      <a:pt x="127" y="128"/>
                      <a:pt x="143" y="112"/>
                    </a:cubicBezTo>
                    <a:cubicBezTo>
                      <a:pt x="156" y="99"/>
                      <a:pt x="170" y="87"/>
                      <a:pt x="186" y="78"/>
                    </a:cubicBezTo>
                    <a:cubicBezTo>
                      <a:pt x="232" y="51"/>
                      <a:pt x="289" y="46"/>
                      <a:pt x="339" y="66"/>
                    </a:cubicBezTo>
                    <a:cubicBezTo>
                      <a:pt x="385" y="85"/>
                      <a:pt x="421" y="129"/>
                      <a:pt x="423" y="180"/>
                    </a:cubicBezTo>
                    <a:cubicBezTo>
                      <a:pt x="423" y="185"/>
                      <a:pt x="423" y="190"/>
                      <a:pt x="423" y="195"/>
                    </a:cubicBezTo>
                    <a:cubicBezTo>
                      <a:pt x="423" y="197"/>
                      <a:pt x="423" y="194"/>
                      <a:pt x="423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82880" tIns="91440" rIns="182880" bIns="9144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656D7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" name="Freeform 88"/>
            <p:cNvSpPr>
              <a:spLocks noEditPoints="1"/>
            </p:cNvSpPr>
            <p:nvPr/>
          </p:nvSpPr>
          <p:spPr bwMode="auto">
            <a:xfrm>
              <a:off x="1646032" y="2688184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3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88"/>
            <p:cNvSpPr>
              <a:spLocks noEditPoints="1"/>
            </p:cNvSpPr>
            <p:nvPr/>
          </p:nvSpPr>
          <p:spPr bwMode="auto">
            <a:xfrm>
              <a:off x="3264300" y="-77012"/>
              <a:ext cx="12148525" cy="10716021"/>
            </a:xfrm>
            <a:custGeom>
              <a:avLst/>
              <a:gdLst>
                <a:gd name="T0" fmla="*/ 456 w 460"/>
                <a:gd name="T1" fmla="*/ 144 h 405"/>
                <a:gd name="T2" fmla="*/ 389 w 460"/>
                <a:gd name="T3" fmla="*/ 39 h 405"/>
                <a:gd name="T4" fmla="*/ 253 w 460"/>
                <a:gd name="T5" fmla="*/ 3 h 405"/>
                <a:gd name="T6" fmla="*/ 175 w 460"/>
                <a:gd name="T7" fmla="*/ 21 h 405"/>
                <a:gd name="T8" fmla="*/ 107 w 460"/>
                <a:gd name="T9" fmla="*/ 59 h 405"/>
                <a:gd name="T10" fmla="*/ 28 w 460"/>
                <a:gd name="T11" fmla="*/ 137 h 405"/>
                <a:gd name="T12" fmla="*/ 12 w 460"/>
                <a:gd name="T13" fmla="*/ 248 h 405"/>
                <a:gd name="T14" fmla="*/ 76 w 460"/>
                <a:gd name="T15" fmla="*/ 340 h 405"/>
                <a:gd name="T16" fmla="*/ 186 w 460"/>
                <a:gd name="T17" fmla="*/ 398 h 405"/>
                <a:gd name="T18" fmla="*/ 243 w 460"/>
                <a:gd name="T19" fmla="*/ 404 h 405"/>
                <a:gd name="T20" fmla="*/ 306 w 460"/>
                <a:gd name="T21" fmla="*/ 390 h 405"/>
                <a:gd name="T22" fmla="*/ 416 w 460"/>
                <a:gd name="T23" fmla="*/ 307 h 405"/>
                <a:gd name="T24" fmla="*/ 460 w 460"/>
                <a:gd name="T25" fmla="*/ 179 h 405"/>
                <a:gd name="T26" fmla="*/ 456 w 460"/>
                <a:gd name="T27" fmla="*/ 144 h 405"/>
                <a:gd name="T28" fmla="*/ 456 w 460"/>
                <a:gd name="T29" fmla="*/ 144 h 405"/>
                <a:gd name="T30" fmla="*/ 423 w 460"/>
                <a:gd name="T31" fmla="*/ 195 h 405"/>
                <a:gd name="T32" fmla="*/ 380 w 460"/>
                <a:gd name="T33" fmla="*/ 297 h 405"/>
                <a:gd name="T34" fmla="*/ 299 w 460"/>
                <a:gd name="T35" fmla="*/ 350 h 405"/>
                <a:gd name="T36" fmla="*/ 240 w 460"/>
                <a:gd name="T37" fmla="*/ 355 h 405"/>
                <a:gd name="T38" fmla="*/ 240 w 460"/>
                <a:gd name="T39" fmla="*/ 355 h 405"/>
                <a:gd name="T40" fmla="*/ 127 w 460"/>
                <a:gd name="T41" fmla="*/ 281 h 405"/>
                <a:gd name="T42" fmla="*/ 95 w 460"/>
                <a:gd name="T43" fmla="*/ 212 h 405"/>
                <a:gd name="T44" fmla="*/ 103 w 460"/>
                <a:gd name="T45" fmla="*/ 167 h 405"/>
                <a:gd name="T46" fmla="*/ 143 w 460"/>
                <a:gd name="T47" fmla="*/ 112 h 405"/>
                <a:gd name="T48" fmla="*/ 186 w 460"/>
                <a:gd name="T49" fmla="*/ 78 h 405"/>
                <a:gd name="T50" fmla="*/ 339 w 460"/>
                <a:gd name="T51" fmla="*/ 66 h 405"/>
                <a:gd name="T52" fmla="*/ 423 w 460"/>
                <a:gd name="T53" fmla="*/ 180 h 405"/>
                <a:gd name="T54" fmla="*/ 423 w 460"/>
                <a:gd name="T55" fmla="*/ 195 h 405"/>
                <a:gd name="T56" fmla="*/ 423 w 460"/>
                <a:gd name="T57" fmla="*/ 1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0" h="405">
                  <a:moveTo>
                    <a:pt x="456" y="144"/>
                  </a:moveTo>
                  <a:cubicBezTo>
                    <a:pt x="447" y="102"/>
                    <a:pt x="423" y="64"/>
                    <a:pt x="389" y="39"/>
                  </a:cubicBezTo>
                  <a:cubicBezTo>
                    <a:pt x="350" y="11"/>
                    <a:pt x="299" y="0"/>
                    <a:pt x="253" y="3"/>
                  </a:cubicBezTo>
                  <a:cubicBezTo>
                    <a:pt x="226" y="5"/>
                    <a:pt x="200" y="11"/>
                    <a:pt x="175" y="21"/>
                  </a:cubicBezTo>
                  <a:cubicBezTo>
                    <a:pt x="151" y="31"/>
                    <a:pt x="129" y="44"/>
                    <a:pt x="107" y="59"/>
                  </a:cubicBezTo>
                  <a:cubicBezTo>
                    <a:pt x="77" y="80"/>
                    <a:pt x="48" y="106"/>
                    <a:pt x="28" y="137"/>
                  </a:cubicBezTo>
                  <a:cubicBezTo>
                    <a:pt x="7" y="171"/>
                    <a:pt x="0" y="210"/>
                    <a:pt x="12" y="248"/>
                  </a:cubicBezTo>
                  <a:cubicBezTo>
                    <a:pt x="23" y="284"/>
                    <a:pt x="48" y="316"/>
                    <a:pt x="76" y="340"/>
                  </a:cubicBezTo>
                  <a:cubicBezTo>
                    <a:pt x="108" y="367"/>
                    <a:pt x="145" y="389"/>
                    <a:pt x="186" y="398"/>
                  </a:cubicBezTo>
                  <a:cubicBezTo>
                    <a:pt x="205" y="403"/>
                    <a:pt x="224" y="405"/>
                    <a:pt x="243" y="404"/>
                  </a:cubicBezTo>
                  <a:cubicBezTo>
                    <a:pt x="264" y="402"/>
                    <a:pt x="286" y="398"/>
                    <a:pt x="306" y="390"/>
                  </a:cubicBezTo>
                  <a:cubicBezTo>
                    <a:pt x="350" y="374"/>
                    <a:pt x="388" y="344"/>
                    <a:pt x="416" y="307"/>
                  </a:cubicBezTo>
                  <a:cubicBezTo>
                    <a:pt x="444" y="270"/>
                    <a:pt x="460" y="225"/>
                    <a:pt x="460" y="179"/>
                  </a:cubicBezTo>
                  <a:cubicBezTo>
                    <a:pt x="460" y="167"/>
                    <a:pt x="459" y="155"/>
                    <a:pt x="456" y="144"/>
                  </a:cubicBezTo>
                  <a:cubicBezTo>
                    <a:pt x="453" y="127"/>
                    <a:pt x="460" y="160"/>
                    <a:pt x="456" y="144"/>
                  </a:cubicBezTo>
                  <a:close/>
                  <a:moveTo>
                    <a:pt x="423" y="195"/>
                  </a:moveTo>
                  <a:cubicBezTo>
                    <a:pt x="422" y="232"/>
                    <a:pt x="404" y="270"/>
                    <a:pt x="380" y="297"/>
                  </a:cubicBezTo>
                  <a:cubicBezTo>
                    <a:pt x="358" y="322"/>
                    <a:pt x="330" y="340"/>
                    <a:pt x="299" y="350"/>
                  </a:cubicBezTo>
                  <a:cubicBezTo>
                    <a:pt x="280" y="356"/>
                    <a:pt x="260" y="357"/>
                    <a:pt x="240" y="355"/>
                  </a:cubicBezTo>
                  <a:cubicBezTo>
                    <a:pt x="240" y="355"/>
                    <a:pt x="240" y="355"/>
                    <a:pt x="240" y="355"/>
                  </a:cubicBezTo>
                  <a:cubicBezTo>
                    <a:pt x="193" y="349"/>
                    <a:pt x="156" y="317"/>
                    <a:pt x="127" y="281"/>
                  </a:cubicBezTo>
                  <a:cubicBezTo>
                    <a:pt x="111" y="262"/>
                    <a:pt x="98" y="238"/>
                    <a:pt x="95" y="212"/>
                  </a:cubicBezTo>
                  <a:cubicBezTo>
                    <a:pt x="94" y="197"/>
                    <a:pt x="97" y="181"/>
                    <a:pt x="103" y="167"/>
                  </a:cubicBezTo>
                  <a:cubicBezTo>
                    <a:pt x="112" y="146"/>
                    <a:pt x="127" y="128"/>
                    <a:pt x="143" y="112"/>
                  </a:cubicBezTo>
                  <a:cubicBezTo>
                    <a:pt x="156" y="99"/>
                    <a:pt x="170" y="87"/>
                    <a:pt x="186" y="78"/>
                  </a:cubicBezTo>
                  <a:cubicBezTo>
                    <a:pt x="232" y="51"/>
                    <a:pt x="289" y="46"/>
                    <a:pt x="339" y="66"/>
                  </a:cubicBezTo>
                  <a:cubicBezTo>
                    <a:pt x="385" y="85"/>
                    <a:pt x="421" y="129"/>
                    <a:pt x="423" y="180"/>
                  </a:cubicBezTo>
                  <a:cubicBezTo>
                    <a:pt x="423" y="185"/>
                    <a:pt x="423" y="190"/>
                    <a:pt x="423" y="195"/>
                  </a:cubicBezTo>
                  <a:cubicBezTo>
                    <a:pt x="423" y="197"/>
                    <a:pt x="423" y="194"/>
                    <a:pt x="423" y="195"/>
                  </a:cubicBezTo>
                  <a:close/>
                </a:path>
              </a:pathLst>
            </a:custGeom>
            <a:solidFill>
              <a:schemeClr val="bg1">
                <a:alpha val="6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103327" y="3076204"/>
            <a:ext cx="9904730" cy="5015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KunlunBase</a:t>
            </a:r>
            <a:endParaRPr kumimoji="0" 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charset="-122"/>
                <a:ea typeface="华文楷体" panose="02010600040101010101" charset="-122"/>
                <a:cs typeface="+mn-cs"/>
              </a:rPr>
              <a:t>谢谢观看</a:t>
            </a:r>
            <a:endParaRPr kumimoji="0" lang="zh-CN" altLang="en-US" sz="1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charset="-122"/>
              <a:ea typeface="华文楷体" panose="02010600040101010101" charset="-122"/>
              <a:cs typeface="+mn-cs"/>
            </a:endParaRPr>
          </a:p>
        </p:txBody>
      </p:sp>
      <p:sp>
        <p:nvSpPr>
          <p:cNvPr id="22" name="Google Shape;65;p9"/>
          <p:cNvSpPr txBox="1"/>
          <p:nvPr/>
        </p:nvSpPr>
        <p:spPr>
          <a:xfrm>
            <a:off x="3403600" y="9601200"/>
            <a:ext cx="17576800" cy="261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alt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 </a:t>
            </a:r>
            <a:endParaRPr lang="en-US" alt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r>
              <a:rPr lang="zh-CN" sz="4400" dirty="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  <a:cs typeface="Open Sans"/>
                <a:sym typeface="Open Sans"/>
              </a:rPr>
              <a:t>泽拓科技（深圳）有限责任公司</a:t>
            </a:r>
            <a:endParaRPr 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endParaRPr lang="zh-CN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  <a:p>
            <a:pPr algn="ctr"/>
            <a:endParaRPr lang="zh-CN" altLang="en-US" sz="4400" dirty="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  <a:cs typeface="Open Sans"/>
              <a:sym typeface="Open Sans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6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www.kunlunbase.com</a:t>
            </a:r>
            <a:endParaRPr lang="en-US" sz="6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1000">
        <p14:switch dir="r"/>
      </p:transition>
    </mc:Choice>
    <mc:Fallback>
      <p:transition spd="slow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3743940" y="4216400"/>
            <a:ext cx="70802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6400" b="1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公司及团队介绍</a:t>
            </a:r>
            <a:endParaRPr kumimoji="1" lang="zh-CN" altLang="en-US" sz="6400" b="1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788910" y="4215765"/>
            <a:ext cx="3845560" cy="1076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6400" b="1" strike="noStrike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</a:rPr>
              <a:t>Part 01</a:t>
            </a:r>
            <a:endParaRPr kumimoji="1" lang="en-US" altLang="zh-CN" sz="6400" b="1" strike="noStrike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788910" y="5803900"/>
            <a:ext cx="3845560" cy="1076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strike="noStrike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</a:rPr>
              <a:t>Part 02</a:t>
            </a:r>
            <a:endParaRPr kumimoji="1" lang="en-US" altLang="zh-CN" sz="6400" b="1" strike="noStrike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35" name="出自【趣你的PPT】(微信:qunideppt)：最优质的PPT资源库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788910" y="7392035"/>
            <a:ext cx="4008120" cy="1076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strike="noStrike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</a:rPr>
              <a:t>Part 03</a:t>
            </a:r>
            <a:endParaRPr kumimoji="1" lang="en-US" altLang="zh-CN" sz="6400" b="1" strike="noStrike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sp>
        <p:nvSpPr>
          <p:cNvPr id="36" name="出自【趣你的PPT】(微信:qunideppt)：最优质的PPT资源库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788910" y="8980170"/>
            <a:ext cx="3845560" cy="1076325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strike="noStrike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</a:rPr>
              <a:t>Part 04</a:t>
            </a:r>
            <a:endParaRPr kumimoji="1" lang="en-US" altLang="zh-CN" sz="6400" b="1" strike="noStrike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</a:endParaRPr>
          </a:p>
        </p:txBody>
      </p:sp>
      <p:grpSp>
        <p:nvGrpSpPr>
          <p:cNvPr id="4113" name="组合 22"/>
          <p:cNvGrpSpPr/>
          <p:nvPr/>
        </p:nvGrpSpPr>
        <p:grpSpPr>
          <a:xfrm>
            <a:off x="2698750" y="4673600"/>
            <a:ext cx="3282950" cy="5397500"/>
            <a:chOff x="1544" y="2591"/>
            <a:chExt cx="2586" cy="4250"/>
          </a:xfrm>
        </p:grpSpPr>
        <p:grpSp>
          <p:nvGrpSpPr>
            <p:cNvPr id="4114" name="组合 8"/>
            <p:cNvGrpSpPr/>
            <p:nvPr/>
          </p:nvGrpSpPr>
          <p:grpSpPr>
            <a:xfrm>
              <a:off x="1864" y="2792"/>
              <a:ext cx="2266" cy="3752"/>
              <a:chOff x="1894631" y="979921"/>
              <a:chExt cx="1439183" cy="2382520"/>
            </a:xfrm>
          </p:grpSpPr>
          <p:sp>
            <p:nvSpPr>
              <p:cNvPr id="10" name="矩形 9"/>
              <p:cNvSpPr/>
              <p:nvPr>
                <p:custDataLst>
                  <p:tags r:id="rId8"/>
                </p:custDataLst>
              </p:nvPr>
            </p:nvSpPr>
            <p:spPr>
              <a:xfrm>
                <a:off x="1894631" y="1151940"/>
                <a:ext cx="707028" cy="2099310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pPr algn="ctr" fontAlgn="base"/>
                <a:r>
                  <a:rPr lang="en-US" altLang="zh-CN" sz="8000" strike="noStrike" noProof="1">
                    <a:solidFill>
                      <a:srgbClr val="0C4859"/>
                    </a:solidFill>
                    <a:effectLst/>
                    <a:latin typeface="楷体" panose="02010609060101010101" charset="-122"/>
                    <a:ea typeface="楷体" panose="02010609060101010101" charset="-122"/>
                    <a:cs typeface="+mn-cs"/>
                  </a:rPr>
                  <a:t>CONTENTS</a:t>
                </a:r>
                <a:endParaRPr lang="en-US" altLang="zh-CN" sz="8000" strike="noStrike" noProof="1">
                  <a:solidFill>
                    <a:srgbClr val="0C4859"/>
                  </a:solidFill>
                  <a:effectLst/>
                  <a:latin typeface="楷体" panose="02010609060101010101" charset="-122"/>
                  <a:ea typeface="楷体" panose="02010609060101010101" charset="-122"/>
                  <a:cs typeface="+mn-cs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2738503" y="979921"/>
                <a:ext cx="595311" cy="2382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 fontAlgn="t">
                  <a:lnSpc>
                    <a:spcPct val="80000"/>
                  </a:lnSpc>
                </a:pPr>
                <a:r>
                  <a:rPr lang="en-US" altLang="zh-CN" sz="8800" b="1" spc="-150" noProof="1">
                    <a:solidFill>
                      <a:srgbClr val="0C4859"/>
                    </a:solidFill>
                    <a:uFillTx/>
                    <a:latin typeface="楷体" panose="02010609060101010101" charset="-122"/>
                    <a:ea typeface="楷体" panose="02010609060101010101" charset="-122"/>
                    <a:cs typeface="楷体" panose="02010609060101010101" charset="-122"/>
                  </a:rPr>
                  <a:t>目  录</a:t>
                </a:r>
                <a:endParaRPr lang="en-US" altLang="zh-CN" sz="8800" b="1" spc="-150" noProof="1">
                  <a:solidFill>
                    <a:srgbClr val="0C4859"/>
                  </a:solidFill>
                  <a:uFillTx/>
                  <a:latin typeface="楷体" panose="02010609060101010101" charset="-122"/>
                  <a:ea typeface="楷体" panose="02010609060101010101" charset="-122"/>
                  <a:cs typeface="楷体" panose="02010609060101010101" charset="-122"/>
                </a:endParaRPr>
              </a:p>
            </p:txBody>
          </p:sp>
        </p:grpSp>
        <p:cxnSp>
          <p:nvCxnSpPr>
            <p:cNvPr id="11" name="直接连接符 10"/>
            <p:cNvCxnSpPr/>
            <p:nvPr>
              <p:custDataLst>
                <p:tags r:id="rId10"/>
              </p:custDataLst>
            </p:nvPr>
          </p:nvCxnSpPr>
          <p:spPr>
            <a:xfrm>
              <a:off x="1544" y="2591"/>
              <a:ext cx="22" cy="4250"/>
            </a:xfrm>
            <a:prstGeom prst="line">
              <a:avLst/>
            </a:prstGeom>
            <a:ln w="12700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13743940" y="5803900"/>
            <a:ext cx="85604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6400" noProof="1">
                <a:solidFill>
                  <a:srgbClr val="0C4859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核心架构与</a:t>
            </a:r>
            <a:r>
              <a:rPr kumimoji="1" lang="zh-CN" altLang="en-US" sz="6400" noProof="1">
                <a:solidFill>
                  <a:srgbClr val="0C4859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关键能力</a:t>
            </a:r>
            <a:endParaRPr kumimoji="1" lang="zh-CN" altLang="en-US" sz="6400" b="1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13865225" y="7376160"/>
            <a:ext cx="83972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6400" b="1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合作</a:t>
            </a:r>
            <a:r>
              <a:rPr kumimoji="1" lang="zh-CN" altLang="en-US" sz="6400" b="1" noProof="1">
                <a:solidFill>
                  <a:srgbClr val="0C4859"/>
                </a:solidFill>
                <a:effectLst/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背景</a:t>
            </a:r>
            <a:endParaRPr kumimoji="1" lang="zh-CN" altLang="en-US" sz="6400" b="1" noProof="1">
              <a:solidFill>
                <a:srgbClr val="0C4859"/>
              </a:solidFill>
              <a:effectLst/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3"/>
            </p:custDataLst>
          </p:nvPr>
        </p:nvSpPr>
        <p:spPr>
          <a:xfrm>
            <a:off x="13743940" y="9119870"/>
            <a:ext cx="96532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6400">
                <a:solidFill>
                  <a:srgbClr val="0C4859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产品知识库</a:t>
            </a:r>
            <a:r>
              <a:rPr kumimoji="1" lang="zh-CN" altLang="en-US" sz="6400">
                <a:solidFill>
                  <a:srgbClr val="0C4859"/>
                </a:solidFill>
                <a:latin typeface="楷体" panose="02010609060101010101" charset="-122"/>
                <a:ea typeface="楷体" panose="02010609060101010101" charset="-122"/>
                <a:cs typeface="+mn-cs"/>
                <a:sym typeface="+mn-ea"/>
              </a:rPr>
              <a:t>介绍</a:t>
            </a:r>
            <a:endParaRPr kumimoji="1" lang="zh-CN" altLang="en-US" sz="6400">
              <a:solidFill>
                <a:srgbClr val="0C4859"/>
              </a:solidFill>
              <a:latin typeface="楷体" panose="02010609060101010101" charset="-122"/>
              <a:ea typeface="楷体" panose="02010609060101010101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319645" y="7089140"/>
            <a:ext cx="122301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600" b="1" noProof="1">
                <a:solidFill>
                  <a:srgbClr val="0C48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公司及团队介绍</a:t>
            </a:r>
            <a:endParaRPr kumimoji="1" lang="zh-CN" altLang="en-US" sz="9600" b="1" noProof="1">
              <a:solidFill>
                <a:srgbClr val="0C4859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510395" y="4374515"/>
            <a:ext cx="8706485" cy="156845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9600" b="1" strike="noStrike" noProof="1">
                <a:solidFill>
                  <a:srgbClr val="0C4859"/>
                </a:solidFill>
                <a:effectLst/>
                <a:latin typeface="宋体" panose="02010600030101010101" pitchFamily="2" charset="-122"/>
                <a:cs typeface="+mn-cs"/>
              </a:rPr>
              <a:t>Part 01</a:t>
            </a:r>
            <a:endParaRPr kumimoji="1" lang="en-US" altLang="zh-CN" sz="9600" b="1" strike="noStrike" noProof="1">
              <a:solidFill>
                <a:srgbClr val="0C4859"/>
              </a:solidFill>
              <a:effectLst/>
              <a:latin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503555"/>
            <a:ext cx="11948795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</a:rPr>
              <a:t>泽拓科技</a:t>
            </a:r>
            <a:r>
              <a:rPr lang="en-US" altLang="zh-CN" sz="4400" b="1" dirty="0" err="1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</a:rPr>
              <a:t>公司介绍</a:t>
            </a:r>
            <a:endParaRPr lang="zh-CN" sz="4400" b="1" dirty="0" err="1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body" idx="2"/>
          </p:nvPr>
        </p:nvSpPr>
        <p:spPr>
          <a:xfrm>
            <a:off x="674370" y="2116455"/>
            <a:ext cx="21980525" cy="1830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 hangingPunct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ü"/>
            </a:pPr>
            <a:r>
              <a:rPr lang="zh-CN" altLang="en-US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提供</a:t>
            </a:r>
            <a:r>
              <a:rPr lang="en-US" altLang="zh-CN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KunlunBase </a:t>
            </a:r>
            <a:r>
              <a:rPr lang="zh-CN" altLang="en-US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企业级的分布式</a:t>
            </a:r>
            <a:r>
              <a:rPr lang="en-US" altLang="zh-CN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HTAP </a:t>
            </a:r>
            <a:r>
              <a:rPr lang="zh-CN" altLang="en-US" sz="4800" b="1" dirty="0">
                <a:ln>
                  <a:noFill/>
                </a:ln>
                <a:solidFill>
                  <a:schemeClr val="accent3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数据库产品和技术服务以及公有云服务</a:t>
            </a:r>
            <a:endParaRPr lang="zh-CN" altLang="en-US" sz="4800" b="1" dirty="0">
              <a:ln>
                <a:noFill/>
              </a:ln>
              <a:solidFill>
                <a:schemeClr val="accent3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345" y="3357245"/>
            <a:ext cx="23286720" cy="10126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为各行业的信息化、数字化、智能化提供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数据存储管理</a:t>
            </a:r>
            <a:r>
              <a:rPr lang="en-US" altLang="zh-CN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(OLTP)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和分析利用</a:t>
            </a:r>
            <a:r>
              <a:rPr lang="en-US" altLang="zh-CN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(OLAP)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基础软件</a:t>
            </a: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信创和新基建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核心技术</a:t>
            </a: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助力关键领域和行业去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I</a:t>
            </a:r>
            <a:r>
              <a:rPr lang="en-US" altLang="zh-CN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，实现自主可控</a:t>
            </a: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endParaRPr lang="en-US" altLang="zh-CN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     (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新能源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 (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智能制造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（电商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 (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电信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    (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医疗卫生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（互联网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      (</a:t>
            </a:r>
            <a:r>
              <a:rPr lang="zh-CN" altLang="en-US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金融）</a:t>
            </a:r>
            <a:r>
              <a:rPr lang="en-US" altLang="zh-CN" sz="32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 </a:t>
            </a:r>
            <a:endParaRPr lang="zh-CN" altLang="en-US" sz="32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2020年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12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月公司成立</a:t>
            </a: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2021年6月完成天使轮融资（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蓝驰</a:t>
            </a:r>
            <a:r>
              <a:rPr lang="en-US" altLang="zh-CN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+ 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常春藤</a:t>
            </a:r>
            <a:r>
              <a:rPr lang="en-US" altLang="zh-CN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数千万</a:t>
            </a:r>
            <a:r>
              <a:rPr lang="en-US" altLang="zh-CN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RMB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</a:t>
            </a:r>
            <a:endParaRPr lang="en-US" altLang="zh-CN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2023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月完成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pre-A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轮融资（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复星创富</a:t>
            </a:r>
            <a:r>
              <a:rPr lang="en-US" altLang="zh-CN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数千万</a:t>
            </a:r>
            <a:r>
              <a:rPr lang="en-US" altLang="zh-CN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RMB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）</a:t>
            </a: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目前公司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30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人，其中研发人员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16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人，硕博士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10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人。年内人数增加到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40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人</a:t>
            </a: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通过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信通院可信数据库评测认证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，申请</a:t>
            </a:r>
            <a:r>
              <a:rPr lang="en-US" altLang="zh-CN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</a:t>
            </a:r>
            <a:r>
              <a:rPr lang="zh-CN" altLang="en-US" sz="40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项发明专利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5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项公示中），获得</a:t>
            </a:r>
            <a:r>
              <a:rPr lang="en-US" altLang="zh-CN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</a:t>
            </a:r>
            <a:r>
              <a:rPr lang="zh-CN" altLang="en-US" sz="40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多项软件著作权</a:t>
            </a: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0" lvl="2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完成一系列信创兼容认证（兆芯、海光、飞腾、麒麟、统信、东方通、迪思杰等）</a:t>
            </a:r>
            <a:endParaRPr lang="zh-CN" sz="4000" b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4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sz="4000" b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进行中：鲲鹏、龙芯</a:t>
            </a:r>
            <a:endParaRPr kumimoji="0" lang="zh-CN" sz="4000" b="0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457200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zh-CN" altLang="en-US" sz="4000" b="0" dirty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5" name="图片 4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278765"/>
            <a:ext cx="1228090" cy="1228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460" y="5846720"/>
            <a:ext cx="2800350" cy="1447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062" y="5808620"/>
            <a:ext cx="2301557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580" y="5846720"/>
            <a:ext cx="2209800" cy="144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340" y="5808620"/>
            <a:ext cx="2622550" cy="1485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9850" y="5846720"/>
            <a:ext cx="3009900" cy="1447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8710" y="5846720"/>
            <a:ext cx="2374265" cy="1447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1935" y="5846720"/>
            <a:ext cx="2185670" cy="14478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503555"/>
            <a:ext cx="9523730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</a:rPr>
              <a:t>泽拓科技</a:t>
            </a:r>
            <a:r>
              <a:rPr lang="en-US" altLang="zh-CN" sz="4400" b="1" dirty="0" err="1">
                <a:latin typeface="楷体" panose="02010609060101010101" charset="-122"/>
                <a:ea typeface="楷体" panose="02010609060101010101" charset="-122"/>
              </a:rPr>
              <a:t>-</a:t>
            </a:r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</a:rPr>
              <a:t>核心团队简介</a:t>
            </a:r>
            <a:endParaRPr lang="en-US" altLang="zh-CN" sz="4400" b="1" dirty="0" err="1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赵伟-身份证照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2031365"/>
            <a:ext cx="2945765" cy="4042410"/>
          </a:xfrm>
          <a:prstGeom prst="rect">
            <a:avLst/>
          </a:prstGeom>
        </p:spPr>
      </p:pic>
      <p:sp>
        <p:nvSpPr>
          <p:cNvPr id="513" name="Google Shape;513;p30"/>
          <p:cNvSpPr txBox="1"/>
          <p:nvPr/>
        </p:nvSpPr>
        <p:spPr>
          <a:xfrm>
            <a:off x="3929380" y="2220595"/>
            <a:ext cx="8540750" cy="52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r>
              <a:rPr lang="zh-CN" altLang="en-US" sz="3600" kern="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赵伟：泽拓科技创始人&amp;CEO</a:t>
            </a:r>
            <a:endParaRPr lang="zh-CN" altLang="en-US" sz="36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endParaRPr lang="zh-CN" altLang="en-US" sz="36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r>
              <a:rPr lang="en-US" altLang="zh-CN" sz="3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TVP </a:t>
            </a:r>
            <a:r>
              <a:rPr lang="zh-CN" altLang="en-US" sz="3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会员</a:t>
            </a:r>
            <a:r>
              <a:rPr lang="en-US" altLang="zh-CN" sz="3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, CCF</a:t>
            </a:r>
            <a:r>
              <a:rPr lang="zh-CN" altLang="en-US" sz="36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会员</a:t>
            </a:r>
            <a:endParaRPr lang="zh-CN" altLang="en-US" sz="36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algn="ctr">
              <a:lnSpc>
                <a:spcPct val="140000"/>
              </a:lnSpc>
              <a:buClr>
                <a:srgbClr val="000000"/>
              </a:buClr>
              <a:buFont typeface="Arial" panose="020B0604020202020204" pitchFamily="34" charset="0"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曾在腾讯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主导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TDSQL2.0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核心</a:t>
            </a:r>
            <a:r>
              <a:rPr 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研发，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支撑腾讯和头部金融客户大量关键业务。团队因此获得腾讯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2017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年公司级技术进步奖；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>
              <a:lnSpc>
                <a:spcPct val="140000"/>
              </a:lnSpc>
              <a:buClr>
                <a:srgbClr val="000000"/>
              </a:buClr>
              <a:buFont typeface="Arial" panose="020B0604020202020204" pitchFamily="34" charset="0"/>
            </a:pP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2023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年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TDSQL2.0 </a:t>
            </a:r>
            <a:r>
              <a:rPr lang="zh-CN" altLang="en-US" sz="3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创造</a:t>
            </a:r>
            <a:r>
              <a:rPr lang="en-US" altLang="zh-CN" sz="3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TPCC </a:t>
            </a:r>
            <a:r>
              <a:rPr lang="zh-CN" altLang="en-US" sz="3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新的性能世界纪录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algn="ctr">
              <a:lnSpc>
                <a:spcPct val="140000"/>
              </a:lnSpc>
              <a:spcBef>
                <a:spcPts val="0"/>
              </a:spcBef>
              <a:buClr>
                <a:srgbClr val="000000"/>
              </a:buClr>
              <a:buFont typeface="Arial" panose="020B0604020202020204" pitchFamily="34" charset="0"/>
            </a:pPr>
            <a:r>
              <a:rPr lang="zh-CN" altLang="en-US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曾任</a:t>
            </a:r>
            <a:r>
              <a:rPr lang="en-US" altLang="zh-CN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</a:t>
            </a:r>
            <a:r>
              <a:rPr lang="zh-CN" altLang="en-US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Oracle MySQL</a:t>
            </a:r>
            <a:r>
              <a:rPr lang="en-US" altLang="zh-CN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 </a:t>
            </a:r>
            <a:r>
              <a:rPr lang="zh-CN" altLang="en-US" sz="32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Open Sans Light"/>
              </a:rPr>
              <a:t>核心开发者。</a:t>
            </a:r>
            <a:endParaRPr lang="zh-CN" altLang="en-US" sz="32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endParaRPr lang="zh-CN" altLang="en-US" sz="36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  <a:p>
            <a:pPr algn="ctr" defTabSz="457200" eaLnBrk="1">
              <a:lnSpc>
                <a:spcPts val="4000"/>
              </a:lnSpc>
              <a:buClr>
                <a:srgbClr val="000000"/>
              </a:buClr>
            </a:pPr>
            <a:endParaRPr lang="zh-CN" altLang="en-US" sz="3600" kern="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Open Sans Light"/>
            </a:endParaRPr>
          </a:p>
        </p:txBody>
      </p:sp>
      <p:pic>
        <p:nvPicPr>
          <p:cNvPr id="5" name="图片 4" descr="KunlunBase商标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278765"/>
            <a:ext cx="1228090" cy="12280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52458" y="7158079"/>
            <a:ext cx="23709630" cy="15940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r>
              <a:rPr lang="zh-CN" altLang="en-US" sz="3600" b="0" dirty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核心团队成员均曾担任Oracle（MySQL），腾讯（TDSQL），阿里（OceanBase、PolarDB），华为（GaussDB）等公司数据库系统研发团队的</a:t>
            </a:r>
            <a:r>
              <a:rPr lang="zh-CN" altLang="en-US" sz="3600" b="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技术带头人或者核心技术骨干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16026765" y="2275205"/>
            <a:ext cx="7833360" cy="39433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lstStyle/>
          <a:p>
            <a:pPr marL="0" marR="0" algn="ctr" defTabSz="457200" rtl="0" fontAlgn="auto" latinLnBrk="0" hangingPunc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lang="zh-CN" altLang="en-US" sz="36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林晓斌：泽拓科技联合创始人&amp;COO</a:t>
            </a:r>
            <a:endParaRPr lang="zh-CN" altLang="en-US" sz="360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资深数据库技术专家，技术社区大咖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2010~2017年阿里巴巴（职级P9） 阿里云数据库内核研发团队team leader</a:t>
            </a:r>
            <a:endParaRPr lang="zh-CN" altLang="en-US" sz="3200" dirty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2019~2022年 腾讯 腾讯云数据库产品研发团队 </a:t>
            </a:r>
            <a:r>
              <a:rPr lang="zh-CN" altLang="en-US" sz="32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Helvetica Neue" panose="02000503000000020004"/>
              </a:rPr>
              <a:t>助理总经理</a:t>
            </a:r>
            <a:endParaRPr kumimoji="0" lang="zh-CN" altLang="en-US" sz="320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Helvetica Neue" panose="02000503000000020004"/>
            </a:endParaRPr>
          </a:p>
        </p:txBody>
      </p:sp>
      <p:pic>
        <p:nvPicPr>
          <p:cNvPr id="9" name="图片 8" descr="丁奇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996545" y="2220595"/>
            <a:ext cx="2633345" cy="395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49106" y="8998170"/>
            <a:ext cx="6878136" cy="4559576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906598" y="9438186"/>
            <a:ext cx="3778885" cy="24206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noAutofit/>
          </a:bodyPr>
          <a:lstStyle/>
          <a:p>
            <a:pPr algn="l" eaLnBrk="1">
              <a:lnSpc>
                <a:spcPts val="5000"/>
              </a:lnSpc>
              <a:buFont typeface="Arial" panose="020B0604020202020204" pitchFamily="34" charset="0"/>
            </a:pPr>
            <a:r>
              <a:rPr kumimoji="0" lang="zh-CN" altLang="en-US" sz="4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团队的</a:t>
            </a:r>
            <a:r>
              <a:rPr lang="zh-CN" altLang="en-US" sz="4800" b="0" dirty="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技术能力受到</a:t>
            </a:r>
            <a:r>
              <a:rPr lang="en-US" altLang="zh-CN" sz="4800" b="0" dirty="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MySQL</a:t>
            </a:r>
            <a:r>
              <a:rPr lang="zh-CN" altLang="en-US" sz="4800" b="0" dirty="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之父</a:t>
            </a:r>
            <a:r>
              <a:rPr lang="en-US" altLang="zh-CN" sz="4800" b="0" dirty="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Monty</a:t>
            </a:r>
            <a:r>
              <a:rPr lang="zh-CN" altLang="en-US" sz="4800" b="0" dirty="0">
                <a:solidFill>
                  <a:srgbClr val="00B0F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的好评：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1340" y="8998170"/>
            <a:ext cx="7810309" cy="45296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292850" y="7089140"/>
            <a:ext cx="122301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9600" b="1" noProof="1">
                <a:solidFill>
                  <a:srgbClr val="0C48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核心架构与关键</a:t>
            </a:r>
            <a:r>
              <a:rPr kumimoji="1" lang="zh-CN" altLang="en-US" sz="9600" b="1" noProof="1">
                <a:solidFill>
                  <a:srgbClr val="0C485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+mn-ea"/>
              </a:rPr>
              <a:t>能力</a:t>
            </a:r>
            <a:endParaRPr kumimoji="1" lang="zh-CN" altLang="en-US" sz="9600" b="1" noProof="1">
              <a:solidFill>
                <a:srgbClr val="0C4859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510395" y="4374515"/>
            <a:ext cx="8706485" cy="156845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zh-CN" sz="9600" b="1" strike="noStrike" noProof="1">
                <a:solidFill>
                  <a:srgbClr val="0C4859"/>
                </a:solidFill>
                <a:effectLst/>
                <a:latin typeface="宋体" panose="02010600030101010101" pitchFamily="2" charset="-122"/>
                <a:cs typeface="+mn-cs"/>
              </a:rPr>
              <a:t>Part 02</a:t>
            </a:r>
            <a:endParaRPr kumimoji="1" lang="en-US" altLang="zh-CN" sz="9600" b="1" strike="noStrike" noProof="1">
              <a:solidFill>
                <a:srgbClr val="0C4859"/>
              </a:solidFill>
              <a:effectLst/>
              <a:latin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400" y="448945"/>
            <a:ext cx="15341600" cy="7785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zh-CN" sz="4400" b="1" dirty="0" err="1">
                <a:latin typeface="楷体" panose="02010609060101010101" charset="-122"/>
                <a:ea typeface="楷体" panose="02010609060101010101" charset="-122"/>
                <a:sym typeface="+mn-ea"/>
              </a:rPr>
              <a:t>KunlunBase 核心架构</a:t>
            </a:r>
            <a:endParaRPr lang="en-US" altLang="zh-CN" sz="4400" b="1" dirty="0" err="1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9" name="object 26"/>
          <p:cNvSpPr txBox="1"/>
          <p:nvPr/>
        </p:nvSpPr>
        <p:spPr>
          <a:xfrm>
            <a:off x="1460500" y="5287010"/>
            <a:ext cx="1895475" cy="110109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>
              <a:defRPr lang="zh-CN"/>
            </a:defPPr>
            <a:lvl1pPr algn="ctr" defTabSz="457200">
              <a:buClr>
                <a:srgbClr val="000000"/>
              </a:buClr>
              <a:defRPr sz="1050" kern="0">
                <a:solidFill>
                  <a:srgbClr val="050A1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zh-CN" sz="200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金融</a:t>
            </a:r>
            <a:r>
              <a:rPr lang="en-US" altLang="zh-CN" sz="200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&amp;fin-tech</a:t>
            </a:r>
            <a:endParaRPr lang="en-US" altLang="zh-CN" sz="200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11" name="object 38"/>
          <p:cNvSpPr txBox="1"/>
          <p:nvPr/>
        </p:nvSpPr>
        <p:spPr>
          <a:xfrm>
            <a:off x="1576070" y="6978015"/>
            <a:ext cx="1521460" cy="5467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>
              <a:defRPr lang="zh-CN"/>
            </a:defPPr>
            <a:lvl1pPr algn="ctr" defTabSz="457200">
              <a:buClr>
                <a:srgbClr val="000000"/>
              </a:buClr>
              <a:defRPr sz="1050" kern="0">
                <a:solidFill>
                  <a:srgbClr val="050A1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电商</a:t>
            </a:r>
            <a:endParaRPr lang="zh-CN" altLang="en-US" sz="200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object 45"/>
          <p:cNvSpPr txBox="1"/>
          <p:nvPr/>
        </p:nvSpPr>
        <p:spPr>
          <a:xfrm rot="10800000" flipV="1">
            <a:off x="1421130" y="8581390"/>
            <a:ext cx="1931670" cy="83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>
              <a:defRPr lang="zh-CN"/>
            </a:defPPr>
            <a:lvl1pPr algn="ctr" defTabSz="457200">
              <a:buClr>
                <a:srgbClr val="000000"/>
              </a:buClr>
              <a:defRPr sz="1050" kern="0">
                <a:solidFill>
                  <a:srgbClr val="050A1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企业信息化</a:t>
            </a:r>
            <a:r>
              <a:rPr lang="en-US" altLang="zh-CN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&amp;</a:t>
            </a:r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数字化</a:t>
            </a:r>
            <a:endParaRPr lang="zh-CN" altLang="en-US" sz="200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14" name="object 51"/>
          <p:cNvSpPr txBox="1"/>
          <p:nvPr/>
        </p:nvSpPr>
        <p:spPr>
          <a:xfrm>
            <a:off x="1656715" y="7774305"/>
            <a:ext cx="1359535" cy="838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>
            <a:defPPr>
              <a:defRPr lang="zh-CN"/>
            </a:defPPr>
            <a:lvl1pPr algn="ctr" defTabSz="457200">
              <a:buClr>
                <a:srgbClr val="000000"/>
              </a:buClr>
              <a:defRPr sz="1050" kern="0">
                <a:solidFill>
                  <a:srgbClr val="050A1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US" altLang="zh-CN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SaaS</a:t>
            </a:r>
            <a:endParaRPr lang="en-US" altLang="zh-CN" sz="200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object 60"/>
          <p:cNvSpPr txBox="1"/>
          <p:nvPr/>
        </p:nvSpPr>
        <p:spPr>
          <a:xfrm>
            <a:off x="1333500" y="9742805"/>
            <a:ext cx="1972945" cy="615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 defTabSz="457200">
              <a:lnSpc>
                <a:spcPct val="100000"/>
              </a:lnSpc>
              <a:buClr>
                <a:srgbClr val="000000"/>
              </a:buClr>
            </a:pPr>
            <a:r>
              <a:rPr lang="zh-CN" altLang="en-US" sz="2000" kern="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工业自动化，生产制造</a:t>
            </a:r>
            <a:endParaRPr lang="zh-CN" altLang="en-US" sz="2000" kern="0" dirty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4775" y="4305935"/>
            <a:ext cx="1982470" cy="8099425"/>
          </a:xfrm>
          <a:prstGeom prst="rect">
            <a:avLst/>
          </a:prstGeom>
          <a:noFill/>
          <a:ln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339560" y="4521200"/>
            <a:ext cx="4847590" cy="579945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zh-CN" altLang="en-US" sz="2000" b="0">
              <a:solidFill>
                <a:schemeClr val="accent3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42720" y="4305935"/>
            <a:ext cx="1837690" cy="546100"/>
          </a:xfrm>
          <a:prstGeom prst="rect">
            <a:avLst/>
          </a:prstGeom>
          <a:solidFill>
            <a:srgbClr val="0066CC"/>
          </a:solidFill>
          <a:ln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行业</a:t>
            </a:r>
            <a:endParaRPr kumimoji="1" lang="zh-CN" altLang="en-US" sz="2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381470" y="4521200"/>
            <a:ext cx="4832350" cy="544830"/>
          </a:xfrm>
          <a:prstGeom prst="rect">
            <a:avLst/>
          </a:prstGeom>
          <a:solidFill>
            <a:srgbClr val="0066CC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典型场景 </a:t>
            </a:r>
            <a:endParaRPr kumimoji="1" lang="zh-CN" altLang="en-US" sz="2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21" name="object 59"/>
          <p:cNvSpPr txBox="1"/>
          <p:nvPr/>
        </p:nvSpPr>
        <p:spPr>
          <a:xfrm>
            <a:off x="19381470" y="5219700"/>
            <a:ext cx="5217795" cy="515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高负载、高并发、海量数据的</a:t>
            </a: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OLTP</a:t>
            </a: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业务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数据量巨大（</a:t>
            </a: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TB</a:t>
            </a: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级）或者快速增长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高可用和强一致性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数据持续流式汇聚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实时数据分析（</a:t>
            </a: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OLAP</a:t>
            </a: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）</a:t>
            </a:r>
            <a:endParaRPr lang="zh-CN" altLang="en-US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zh-CN" altLang="en-US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开箱即用的</a:t>
            </a: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 MySQL&amp;PostgreSQL </a:t>
            </a:r>
            <a:endParaRPr lang="en-US" altLang="zh-CN" sz="2000" spc="34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271145" marR="0" indent="-342900" algn="l" eaLnBrk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ü"/>
            </a:pPr>
            <a:r>
              <a:rPr lang="en-US" altLang="zh-CN" sz="2000" spc="34" dirty="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DBaaS &amp; Serverless</a:t>
            </a:r>
            <a:endParaRPr lang="en-US" altLang="zh-CN" sz="2000" spc="12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marL="342900" marR="0" indent="-342900" algn="l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000" spc="12" dirty="0">
              <a:solidFill>
                <a:schemeClr val="tx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90605" y="3349625"/>
            <a:ext cx="2054225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0"/>
              </a:lnSpc>
              <a:spcBef>
                <a:spcPct val="0"/>
              </a:spcBef>
              <a:spcAft>
                <a:spcPct val="0"/>
              </a:spcAft>
            </a:pPr>
            <a:r>
              <a:rPr sz="1000" dirty="0">
                <a:solidFill>
                  <a:srgbClr val="FFFFFF"/>
                </a:solidFill>
                <a:latin typeface="FTEHQB+ArialMT"/>
                <a:cs typeface="FTEHQB+ArialMT"/>
              </a:rPr>
              <a:t>Prophet</a:t>
            </a:r>
            <a:r>
              <a:rPr sz="1000" spc="-92" dirty="0">
                <a:solidFill>
                  <a:srgbClr val="FFFFFF"/>
                </a:solidFill>
                <a:latin typeface="FTEHQB+ArialMT"/>
                <a:cs typeface="FTEHQB+ArialMT"/>
              </a:rPr>
              <a:t> </a:t>
            </a:r>
            <a:r>
              <a:rPr sz="1000" dirty="0">
                <a:solidFill>
                  <a:srgbClr val="FFFFFF"/>
                </a:solidFill>
                <a:latin typeface="FTEHQB+ArialMT"/>
                <a:cs typeface="FTEHQB+ArialMT"/>
              </a:rPr>
              <a:t>Application</a:t>
            </a:r>
            <a:endParaRPr sz="1000" dirty="0">
              <a:solidFill>
                <a:srgbClr val="FFFFFF"/>
              </a:solidFill>
              <a:latin typeface="FTEHQB+ArialMT"/>
              <a:cs typeface="FTEHQB+ArialMT"/>
            </a:endParaRPr>
          </a:p>
        </p:txBody>
      </p:sp>
      <p:sp>
        <p:nvSpPr>
          <p:cNvPr id="10" name="object 35"/>
          <p:cNvSpPr txBox="1"/>
          <p:nvPr/>
        </p:nvSpPr>
        <p:spPr>
          <a:xfrm>
            <a:off x="10854690" y="5935980"/>
            <a:ext cx="1635760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0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FFFFFF"/>
                </a:solidFill>
                <a:latin typeface="FTEHQB+ArialMT"/>
                <a:cs typeface="FTEHQB+ArialMT"/>
              </a:rPr>
              <a:t>Prophet</a:t>
            </a:r>
            <a:r>
              <a:rPr sz="1000" spc="-92">
                <a:solidFill>
                  <a:srgbClr val="FFFFFF"/>
                </a:solidFill>
                <a:latin typeface="FTEHQB+ArialMT"/>
                <a:cs typeface="FTEHQB+ArialMT"/>
              </a:rPr>
              <a:t> </a:t>
            </a:r>
            <a:r>
              <a:rPr sz="1000">
                <a:solidFill>
                  <a:srgbClr val="FFFFFF"/>
                </a:solidFill>
                <a:latin typeface="FTEHQB+ArialMT"/>
                <a:cs typeface="FTEHQB+ArialMT"/>
              </a:rPr>
              <a:t>Studio</a:t>
            </a:r>
            <a:endParaRPr sz="1000">
              <a:solidFill>
                <a:srgbClr val="FFFFFF"/>
              </a:solidFill>
              <a:latin typeface="FTEHQB+ArialMT"/>
              <a:cs typeface="FTEHQB+ArialMT"/>
            </a:endParaRPr>
          </a:p>
        </p:txBody>
      </p:sp>
      <p:sp>
        <p:nvSpPr>
          <p:cNvPr id="13" name="object 47"/>
          <p:cNvSpPr txBox="1"/>
          <p:nvPr/>
        </p:nvSpPr>
        <p:spPr>
          <a:xfrm>
            <a:off x="11001375" y="7350760"/>
            <a:ext cx="1351915" cy="142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10"/>
              </a:lnSpc>
              <a:spcBef>
                <a:spcPct val="0"/>
              </a:spcBef>
              <a:spcAft>
                <a:spcPct val="0"/>
              </a:spcAft>
            </a:pPr>
            <a:r>
              <a:rPr sz="1000">
                <a:solidFill>
                  <a:srgbClr val="FFFFFF"/>
                </a:solidFill>
                <a:latin typeface="FTEHQB+ArialMT"/>
                <a:cs typeface="FTEHQB+ArialMT"/>
              </a:rPr>
              <a:t>Prophet</a:t>
            </a:r>
            <a:r>
              <a:rPr sz="1000" spc="-105">
                <a:solidFill>
                  <a:srgbClr val="FFFFFF"/>
                </a:solidFill>
                <a:latin typeface="FTEHQB+ArialMT"/>
                <a:cs typeface="FTEHQB+ArialMT"/>
              </a:rPr>
              <a:t> </a:t>
            </a:r>
            <a:r>
              <a:rPr sz="1000">
                <a:solidFill>
                  <a:srgbClr val="FFFFFF"/>
                </a:solidFill>
                <a:latin typeface="FTEHQB+ArialMT"/>
                <a:cs typeface="FTEHQB+ArialMT"/>
              </a:rPr>
              <a:t>OS</a:t>
            </a:r>
            <a:endParaRPr sz="1000">
              <a:solidFill>
                <a:srgbClr val="FFFFFF"/>
              </a:solidFill>
              <a:latin typeface="FTEHQB+ArialMT"/>
              <a:cs typeface="FTEHQB+ArialM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5000" y="6031865"/>
            <a:ext cx="863600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marL="0" marR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</a:pPr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Open Sans"/>
                <a:sym typeface="+mn-ea"/>
              </a:rPr>
              <a:t>互联网</a:t>
            </a:r>
            <a:endParaRPr kumimoji="0" lang="zh-CN" altLang="en-US" sz="20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等线" panose="02010600030101010101" pitchFamily="2" charset="-122"/>
              <a:ea typeface="等线" panose="02010600030101010101" pitchFamily="2" charset="-122"/>
              <a:cs typeface="Open Sans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0855" y="10974070"/>
            <a:ext cx="1117600" cy="4089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accent3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+mn-ea"/>
              </a:rPr>
              <a:t>智能设备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/>
              <a:ea typeface="Helvetica Neue" panose="02000503000000020004"/>
              <a:cs typeface="Helvetica Neue" panose="02000503000000020004"/>
              <a:sym typeface="Helvetica Neue" panose="02000503000000020004"/>
            </a:endParaRPr>
          </a:p>
        </p:txBody>
      </p:sp>
      <p:pic>
        <p:nvPicPr>
          <p:cNvPr id="4" name="图片 3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" y="220345"/>
            <a:ext cx="1228090" cy="1228090"/>
          </a:xfrm>
          <a:prstGeom prst="rect">
            <a:avLst/>
          </a:prstGeom>
        </p:spPr>
      </p:pic>
      <p:pic>
        <p:nvPicPr>
          <p:cNvPr id="6" name="图片 5" descr="昆仑数据库系统物理架构图-c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155" y="2199640"/>
            <a:ext cx="15686405" cy="115163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797306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产品定位与核心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能力</a:t>
            </a:r>
            <a:endParaRPr lang="zh-CN" altLang="en-US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5305" y="1936750"/>
            <a:ext cx="23130510" cy="117792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p>
            <a:pPr marL="571500" lvl="1" indent="-571500" algn="l" eaLnBrk="1">
              <a:lnSpc>
                <a:spcPct val="150000"/>
              </a:lnSpc>
              <a:buClr>
                <a:srgbClr val="000000"/>
              </a:buClr>
              <a:buSzPct val="70000"/>
              <a:buFont typeface="Wingdings" panose="05000000000000000000" charset="0"/>
              <a:buChar char="l"/>
            </a:pPr>
            <a:r>
              <a:rPr lang="zh-CN" altLang="en-US" sz="48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KunlunBase产品定位</a:t>
            </a:r>
            <a:endParaRPr lang="zh-CN" altLang="en-US" sz="480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海量数据存储、管理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(OLTP) 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和分析利用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(OLAP)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OLTP + OLAP = HTAP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融合数据管理和分析平台(Fusion Data Management and Analysis Platform, </a:t>
            </a:r>
            <a:r>
              <a:rPr lang="zh-CN" altLang="en-US" sz="4400" b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FDMAP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)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71500" lvl="1" indent="-571500" algn="l" eaLnBrk="1">
              <a:lnSpc>
                <a:spcPct val="150000"/>
              </a:lnSpc>
              <a:buClr>
                <a:srgbClr val="000000"/>
              </a:buClr>
              <a:buSzPct val="70000"/>
              <a:buFont typeface="Wingdings" panose="05000000000000000000" charset="0"/>
              <a:buChar char="l"/>
            </a:pPr>
            <a:r>
              <a:rPr lang="zh-CN" altLang="en-US" sz="44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KunlunBase核心能力</a:t>
            </a:r>
            <a:endParaRPr lang="zh-CN" altLang="en-US" sz="440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弹性伸缩：按需、自动、无感知、不停服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坚不可摧：故障自动恢复，服务持续在线，数据不丢不乱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海纳百川：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MySQL+PostgreSQL 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双协议、双语法</a:t>
            </a:r>
            <a:r>
              <a:rPr 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；外部数据源；多数据模型；</a:t>
            </a:r>
            <a:endParaRPr lang="zh-CN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数据安全：存储和传输加密、多层级细粒度访问控制、数据校验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数据分析：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OLAP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、湖仓一体；隐私计算、机器学习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极致性能：高并发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高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QPS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，低延时，线性扩展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云原生模式：融入公有云技术体系实现最优性价比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571500" lvl="1" indent="-571500" algn="l" eaLnBrk="1">
              <a:lnSpc>
                <a:spcPct val="150000"/>
              </a:lnSpc>
              <a:buClr>
                <a:srgbClr val="000000"/>
              </a:buClr>
              <a:buSzPct val="70000"/>
              <a:buFont typeface="Wingdings" panose="05000000000000000000" charset="0"/>
              <a:buChar char="l"/>
            </a:pPr>
            <a:r>
              <a:rPr lang="zh-CN" altLang="en-US" sz="4400" dirty="0">
                <a:solidFill>
                  <a:schemeClr val="accent3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KunlunBase产品概况</a:t>
            </a:r>
            <a:endParaRPr lang="zh-CN" altLang="en-US" sz="4400" dirty="0">
              <a:solidFill>
                <a:schemeClr val="accent3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功能完备，可以生产系统使用；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性能领先同类竞品并且有继续大幅提升的空间</a:t>
            </a:r>
            <a:endParaRPr lang="zh-CN" altLang="en-US" sz="4400" b="0">
              <a:solidFill>
                <a:schemeClr val="bg2">
                  <a:lumMod val="10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L="914400" lvl="1" indent="-457200" algn="l" eaLnBrk="1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2022年8月发布：KunlunBase-1.0，2023年1月发布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KunlunBase-1.1，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2023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年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7</a:t>
            </a:r>
            <a:r>
              <a:rPr lang="zh-CN" altLang="en-US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月发布</a:t>
            </a:r>
            <a:r>
              <a:rPr lang="en-US" altLang="zh-CN" sz="4400" b="0">
                <a:solidFill>
                  <a:schemeClr val="bg2">
                    <a:lumMod val="10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KunlunBase-1.2</a:t>
            </a:r>
            <a:endParaRPr kumimoji="0" lang="en-US" altLang="zh-CN" sz="4400" b="0" i="0" u="none" strike="noStrike" cap="none" spc="0" normalizeH="0" baseline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11660711355_.pic.jpg" descr="11660711355_.pic.jpg"/>
          <p:cNvPicPr>
            <a:picLocks noChangeAspect="1"/>
          </p:cNvPicPr>
          <p:nvPr/>
        </p:nvPicPr>
        <p:blipFill>
          <a:blip r:embed="rId1"/>
          <a:srcRect b="86737"/>
          <a:stretch>
            <a:fillRect/>
          </a:stretch>
        </p:blipFill>
        <p:spPr>
          <a:xfrm>
            <a:off x="0" y="-16934"/>
            <a:ext cx="24384000" cy="1819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线条"/>
          <p:cNvSpPr/>
          <p:nvPr/>
        </p:nvSpPr>
        <p:spPr>
          <a:xfrm>
            <a:off x="2946399" y="1397000"/>
            <a:ext cx="19533265" cy="1"/>
          </a:xfrm>
          <a:prstGeom prst="line">
            <a:avLst/>
          </a:prstGeom>
          <a:ln w="38100" cap="rnd">
            <a:solidFill>
              <a:srgbClr val="70E1FB"/>
            </a:solidFill>
            <a:custDash>
              <a:ds d="100000" sp="200000"/>
            </a:custDash>
            <a:headEnd type="oval"/>
            <a:tailEnd type="oval"/>
          </a:ln>
        </p:spPr>
        <p:txBody>
          <a:bodyPr lIns="50800" tIns="50800" rIns="50800" bIns="50800" anchor="ctr"/>
          <a:lstStyle/>
          <a:p/>
        </p:txBody>
      </p:sp>
      <p:sp>
        <p:nvSpPr>
          <p:cNvPr id="125" name="点击此处替换标题"/>
          <p:cNvSpPr txBox="1"/>
          <p:nvPr/>
        </p:nvSpPr>
        <p:spPr>
          <a:xfrm>
            <a:off x="2946399" y="502615"/>
            <a:ext cx="8255000" cy="7785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800" b="0">
                <a:solidFill>
                  <a:srgbClr val="FFFFFF"/>
                </a:solidFill>
                <a:latin typeface="OPPOSans M"/>
                <a:ea typeface="OPPOSans M"/>
                <a:cs typeface="OPPOSans M"/>
                <a:sym typeface="OPPOSans M"/>
              </a:defRPr>
            </a:lvl1pPr>
          </a:lstStyle>
          <a:p>
            <a:pPr algn="l"/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KunlunBase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关键能力</a:t>
            </a:r>
            <a:r>
              <a:rPr lang="en-US" altLang="zh-CN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-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弹性</a:t>
            </a:r>
            <a:r>
              <a:rPr lang="zh-CN" altLang="en-US" sz="4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  <a:sym typeface="Arial" panose="020B0604020202020204"/>
              </a:rPr>
              <a:t>扩缩容</a:t>
            </a:r>
            <a:endParaRPr lang="zh-CN" altLang="en-US" sz="4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  <a:sym typeface="Arial" panose="020B0604020202020204"/>
            </a:endParaRPr>
          </a:p>
        </p:txBody>
      </p:sp>
      <p:pic>
        <p:nvPicPr>
          <p:cNvPr id="2" name="图片 1" descr="KunlunBase商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278130"/>
            <a:ext cx="1228090" cy="12280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5950" y="2567305"/>
            <a:ext cx="23079710" cy="5795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7095" y="9423400"/>
            <a:ext cx="22146260" cy="24142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no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在业务部门举办热门活动时，伴随着客户流量突增翻倍的情况，</a:t>
            </a:r>
            <a:r>
              <a:rPr lang="en-US" altLang="zh-CN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Klustron</a:t>
            </a: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弹性扩缩容能够轻松应对流量高峰。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活动开始前，流量属于日常平稳流量，使用常规的计算和存储节点就可以承载。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活动进行中，将准备好的资源在活动开始前执行集群扩容，用来应对活动中一波又一波流量高峰。</a:t>
            </a:r>
            <a:endParaRPr lang="zh-CN" altLang="en-US" sz="3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n"/>
            </a:pPr>
            <a:r>
              <a:rPr lang="zh-CN" altLang="en-US" sz="3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活动结束后，客户流量会恢复日常平稳状态，可以通过集群缩容方式来将计算和存储节点进行缩容，恢复常规集群规模。</a:t>
            </a:r>
            <a:endParaRPr kumimoji="0" lang="zh-CN" altLang="en-US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COMMONDATA" val="eyJoZGlkIjoiMmQxZTE0YWJjYzEwZWU2YTRhZGY3YWFlZDE5MGZkNTYifQ=="/>
  <p:tag name="KSO_WPP_MARK_KEY" val="9cffd906-cdb8-4b2b-b519-39a22ba4f60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hite">
  <a:themeElements>
    <a:clrScheme name="自定义 1">
      <a:dk1>
        <a:srgbClr val="3D4442"/>
      </a:dk1>
      <a:lt1>
        <a:srgbClr val="FFFFFF"/>
      </a:lt1>
      <a:dk2>
        <a:srgbClr val="4C4C4C"/>
      </a:dk2>
      <a:lt2>
        <a:srgbClr val="1891B2"/>
      </a:lt2>
      <a:accent1>
        <a:srgbClr val="2DE8FF"/>
      </a:accent1>
      <a:accent2>
        <a:srgbClr val="00C0FE"/>
      </a:accent2>
      <a:accent3>
        <a:srgbClr val="000118"/>
      </a:accent3>
      <a:accent4>
        <a:srgbClr val="094C55"/>
      </a:accent4>
      <a:accent5>
        <a:srgbClr val="DFA773"/>
      </a:accent5>
      <a:accent6>
        <a:srgbClr val="22B1C4"/>
      </a:accent6>
      <a:hlink>
        <a:srgbClr val="0000FF"/>
      </a:hlink>
      <a:folHlink>
        <a:srgbClr val="FF00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自定义 1">
      <a:dk1>
        <a:srgbClr val="3D4442"/>
      </a:dk1>
      <a:lt1>
        <a:srgbClr val="FFFFFF"/>
      </a:lt1>
      <a:dk2>
        <a:srgbClr val="4C4C4C"/>
      </a:dk2>
      <a:lt2>
        <a:srgbClr val="1891B2"/>
      </a:lt2>
      <a:accent1>
        <a:srgbClr val="2DE8FF"/>
      </a:accent1>
      <a:accent2>
        <a:srgbClr val="00C0FE"/>
      </a:accent2>
      <a:accent3>
        <a:srgbClr val="000118"/>
      </a:accent3>
      <a:accent4>
        <a:srgbClr val="094C55"/>
      </a:accent4>
      <a:accent5>
        <a:srgbClr val="DFA773"/>
      </a:accent5>
      <a:accent6>
        <a:srgbClr val="22B1C4"/>
      </a:accent6>
      <a:hlink>
        <a:srgbClr val="0000FF"/>
      </a:hlink>
      <a:folHlink>
        <a:srgbClr val="FF00F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">
    <a:dk1>
      <a:srgbClr val="3D4442"/>
    </a:dk1>
    <a:lt1>
      <a:srgbClr val="FFFFFF"/>
    </a:lt1>
    <a:dk2>
      <a:srgbClr val="4C4C4C"/>
    </a:dk2>
    <a:lt2>
      <a:srgbClr val="1891B2"/>
    </a:lt2>
    <a:accent1>
      <a:srgbClr val="2DE8FF"/>
    </a:accent1>
    <a:accent2>
      <a:srgbClr val="00C0FE"/>
    </a:accent2>
    <a:accent3>
      <a:srgbClr val="000118"/>
    </a:accent3>
    <a:accent4>
      <a:srgbClr val="094C55"/>
    </a:accent4>
    <a:accent5>
      <a:srgbClr val="DFA773"/>
    </a:accent5>
    <a:accent6>
      <a:srgbClr val="22B1C4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自定义 1">
    <a:dk1>
      <a:srgbClr val="3D4442"/>
    </a:dk1>
    <a:lt1>
      <a:srgbClr val="FFFFFF"/>
    </a:lt1>
    <a:dk2>
      <a:srgbClr val="4C4C4C"/>
    </a:dk2>
    <a:lt2>
      <a:srgbClr val="1891B2"/>
    </a:lt2>
    <a:accent1>
      <a:srgbClr val="2DE8FF"/>
    </a:accent1>
    <a:accent2>
      <a:srgbClr val="00C0FE"/>
    </a:accent2>
    <a:accent3>
      <a:srgbClr val="000118"/>
    </a:accent3>
    <a:accent4>
      <a:srgbClr val="094C55"/>
    </a:accent4>
    <a:accent5>
      <a:srgbClr val="DFA773"/>
    </a:accent5>
    <a:accent6>
      <a:srgbClr val="22B1C4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2525</Words>
  <Application>WPS 演示</Application>
  <PresentationFormat>自定义</PresentationFormat>
  <Paragraphs>230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6" baseType="lpstr">
      <vt:lpstr>Arial</vt:lpstr>
      <vt:lpstr>宋体</vt:lpstr>
      <vt:lpstr>Wingdings</vt:lpstr>
      <vt:lpstr>Helvetica Neue</vt:lpstr>
      <vt:lpstr>Helvetica Neue Medium</vt:lpstr>
      <vt:lpstr>等线</vt:lpstr>
      <vt:lpstr>OPPOSans B</vt:lpstr>
      <vt:lpstr>Helvetica Neue Light</vt:lpstr>
      <vt:lpstr>OPPOSans R</vt:lpstr>
      <vt:lpstr>Calibri</vt:lpstr>
      <vt:lpstr>Open Sans</vt:lpstr>
      <vt:lpstr>Segoe Print</vt:lpstr>
      <vt:lpstr>Arial</vt:lpstr>
      <vt:lpstr>Open Sans Light</vt:lpstr>
      <vt:lpstr>Times New Roman</vt:lpstr>
      <vt:lpstr>黑体</vt:lpstr>
      <vt:lpstr>华文楷体</vt:lpstr>
      <vt:lpstr>楷体</vt:lpstr>
      <vt:lpstr>Calibri</vt:lpstr>
      <vt:lpstr>OPPOSans M</vt:lpstr>
      <vt:lpstr>Wingdings</vt:lpstr>
      <vt:lpstr>FTEHQB+ArialMT</vt:lpstr>
      <vt:lpstr>微软雅黑</vt:lpstr>
      <vt:lpstr>Arial Unicode MS</vt:lpstr>
      <vt:lpstr>等线 Light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赵伟</dc:creator>
  <cp:lastModifiedBy>86176</cp:lastModifiedBy>
  <cp:revision>346</cp:revision>
  <dcterms:created xsi:type="dcterms:W3CDTF">2022-08-18T02:24:00Z</dcterms:created>
  <dcterms:modified xsi:type="dcterms:W3CDTF">2023-09-08T09:07:31Z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3E0C2636B4894F3EA1476C43B5D7A80F_12</vt:lpwstr>
  </property>
  <property fmtid="{D5CDD505-2E9C-101B-9397-08002B2CF9AE}" pid="3" name="KSOProductBuildVer">
    <vt:lpwstr>2052-12.1.0.15120</vt:lpwstr>
  </property>
</Properties>
</file>